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08"/>
  </p:notesMasterIdLst>
  <p:sldIdLst>
    <p:sldId id="256" r:id="rId2"/>
    <p:sldId id="354" r:id="rId3"/>
    <p:sldId id="388" r:id="rId4"/>
    <p:sldId id="257" r:id="rId5"/>
    <p:sldId id="377" r:id="rId6"/>
    <p:sldId id="258" r:id="rId7"/>
    <p:sldId id="378" r:id="rId8"/>
    <p:sldId id="379" r:id="rId9"/>
    <p:sldId id="259" r:id="rId10"/>
    <p:sldId id="380" r:id="rId11"/>
    <p:sldId id="261" r:id="rId12"/>
    <p:sldId id="355" r:id="rId13"/>
    <p:sldId id="356" r:id="rId14"/>
    <p:sldId id="357" r:id="rId15"/>
    <p:sldId id="389" r:id="rId16"/>
    <p:sldId id="260" r:id="rId17"/>
    <p:sldId id="332" r:id="rId18"/>
    <p:sldId id="333" r:id="rId19"/>
    <p:sldId id="334" r:id="rId20"/>
    <p:sldId id="335" r:id="rId21"/>
    <p:sldId id="338" r:id="rId22"/>
    <p:sldId id="339" r:id="rId23"/>
    <p:sldId id="270" r:id="rId24"/>
    <p:sldId id="262" r:id="rId25"/>
    <p:sldId id="266" r:id="rId26"/>
    <p:sldId id="267" r:id="rId27"/>
    <p:sldId id="381" r:id="rId28"/>
    <p:sldId id="271" r:id="rId29"/>
    <p:sldId id="272" r:id="rId30"/>
    <p:sldId id="358" r:id="rId31"/>
    <p:sldId id="390" r:id="rId32"/>
    <p:sldId id="382" r:id="rId33"/>
    <p:sldId id="280" r:id="rId34"/>
    <p:sldId id="281" r:id="rId35"/>
    <p:sldId id="282" r:id="rId36"/>
    <p:sldId id="283" r:id="rId37"/>
    <p:sldId id="285" r:id="rId38"/>
    <p:sldId id="353" r:id="rId39"/>
    <p:sldId id="376" r:id="rId40"/>
    <p:sldId id="360" r:id="rId41"/>
    <p:sldId id="391" r:id="rId42"/>
    <p:sldId id="383" r:id="rId43"/>
    <p:sldId id="361" r:id="rId44"/>
    <p:sldId id="268" r:id="rId45"/>
    <p:sldId id="287" r:id="rId46"/>
    <p:sldId id="362" r:id="rId47"/>
    <p:sldId id="290" r:id="rId48"/>
    <p:sldId id="274" r:id="rId49"/>
    <p:sldId id="269" r:id="rId50"/>
    <p:sldId id="275" r:id="rId51"/>
    <p:sldId id="363" r:id="rId52"/>
    <p:sldId id="364" r:id="rId53"/>
    <p:sldId id="392" r:id="rId54"/>
    <p:sldId id="277" r:id="rId55"/>
    <p:sldId id="278" r:id="rId56"/>
    <p:sldId id="276" r:id="rId57"/>
    <p:sldId id="365" r:id="rId58"/>
    <p:sldId id="366" r:id="rId59"/>
    <p:sldId id="367" r:id="rId60"/>
    <p:sldId id="279" r:id="rId61"/>
    <p:sldId id="393" r:id="rId62"/>
    <p:sldId id="302" r:id="rId63"/>
    <p:sldId id="303" r:id="rId64"/>
    <p:sldId id="304" r:id="rId65"/>
    <p:sldId id="368" r:id="rId66"/>
    <p:sldId id="306" r:id="rId67"/>
    <p:sldId id="384" r:id="rId68"/>
    <p:sldId id="385" r:id="rId69"/>
    <p:sldId id="308" r:id="rId70"/>
    <p:sldId id="309" r:id="rId71"/>
    <p:sldId id="316" r:id="rId72"/>
    <p:sldId id="313" r:id="rId73"/>
    <p:sldId id="314" r:id="rId74"/>
    <p:sldId id="317" r:id="rId75"/>
    <p:sldId id="394" r:id="rId76"/>
    <p:sldId id="386" r:id="rId77"/>
    <p:sldId id="318" r:id="rId78"/>
    <p:sldId id="319" r:id="rId79"/>
    <p:sldId id="320" r:id="rId80"/>
    <p:sldId id="321" r:id="rId81"/>
    <p:sldId id="323" r:id="rId82"/>
    <p:sldId id="324" r:id="rId83"/>
    <p:sldId id="325" r:id="rId84"/>
    <p:sldId id="326" r:id="rId85"/>
    <p:sldId id="369" r:id="rId86"/>
    <p:sldId id="370" r:id="rId87"/>
    <p:sldId id="322" r:id="rId88"/>
    <p:sldId id="330" r:id="rId89"/>
    <p:sldId id="395" r:id="rId90"/>
    <p:sldId id="387" r:id="rId91"/>
    <p:sldId id="371" r:id="rId92"/>
    <p:sldId id="372" r:id="rId93"/>
    <p:sldId id="373" r:id="rId94"/>
    <p:sldId id="374" r:id="rId95"/>
    <p:sldId id="375" r:id="rId96"/>
    <p:sldId id="341" r:id="rId97"/>
    <p:sldId id="349" r:id="rId98"/>
    <p:sldId id="350" r:id="rId99"/>
    <p:sldId id="351" r:id="rId100"/>
    <p:sldId id="352" r:id="rId101"/>
    <p:sldId id="343" r:id="rId102"/>
    <p:sldId id="344" r:id="rId103"/>
    <p:sldId id="345" r:id="rId104"/>
    <p:sldId id="346" r:id="rId105"/>
    <p:sldId id="347" r:id="rId106"/>
    <p:sldId id="348" r:id="rId10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6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35" autoAdjust="0"/>
  </p:normalViewPr>
  <p:slideViewPr>
    <p:cSldViewPr>
      <p:cViewPr varScale="1">
        <p:scale>
          <a:sx n="89" d="100"/>
          <a:sy n="89" d="100"/>
        </p:scale>
        <p:origin x="1282"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BBAD9-D7D4-446D-B9EC-91FDEB02AB51}" type="datetimeFigureOut">
              <a:rPr lang="en-US" smtClean="0"/>
              <a:t>10/4/2022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7F6185-6285-4FEC-8CF6-962D1C733E47}" type="slidenum">
              <a:rPr lang="en-US" smtClean="0"/>
              <a:t>‹#›</a:t>
            </a:fld>
            <a:endParaRPr lang="en-US"/>
          </a:p>
        </p:txBody>
      </p:sp>
    </p:spTree>
    <p:extLst>
      <p:ext uri="{BB962C8B-B14F-4D97-AF65-F5344CB8AC3E}">
        <p14:creationId xmlns:p14="http://schemas.microsoft.com/office/powerpoint/2010/main" val="288279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sz="4800" b="1" dirty="0"/>
              <a:t>Physics Unit</a:t>
            </a:r>
            <a:r>
              <a:rPr lang="en-US" sz="4800" b="1" baseline="0" dirty="0"/>
              <a:t> 2</a:t>
            </a:r>
            <a:endParaRPr lang="en-US" sz="4800" b="1" dirty="0"/>
          </a:p>
        </p:txBody>
      </p:sp>
      <p:sp>
        <p:nvSpPr>
          <p:cNvPr id="4" name="Slide Number Placeholder 3"/>
          <p:cNvSpPr>
            <a:spLocks noGrp="1"/>
          </p:cNvSpPr>
          <p:nvPr>
            <p:ph type="sldNum" sz="quarter" idx="10"/>
          </p:nvPr>
        </p:nvSpPr>
        <p:spPr/>
        <p:txBody>
          <a:bodyPr/>
          <a:lstStyle/>
          <a:p>
            <a:fld id="{847F6185-6285-4FEC-8CF6-962D1C733E47}" type="slidenum">
              <a:rPr lang="en-US" smtClean="0"/>
              <a:t>1</a:t>
            </a:fld>
            <a:endParaRPr lang="en-US"/>
          </a:p>
        </p:txBody>
      </p:sp>
    </p:spTree>
    <p:extLst>
      <p:ext uri="{BB962C8B-B14F-4D97-AF65-F5344CB8AC3E}">
        <p14:creationId xmlns:p14="http://schemas.microsoft.com/office/powerpoint/2010/main" val="86202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sz="1200" b="1" i="1" kern="1200" smtClean="0">
                          <a:solidFill>
                            <a:schemeClr val="tx1"/>
                          </a:solidFill>
                          <a:effectLst/>
                          <a:latin typeface="Cambria Math"/>
                          <a:ea typeface="+mn-ea"/>
                          <a:cs typeface="+mn-cs"/>
                        </a:rPr>
                        <m:t>𝑭</m:t>
                      </m:r>
                      <m:r>
                        <a:rPr lang="en-US" sz="1200" b="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𝒎𝒂</m:t>
                      </m:r>
                    </m:oMath>
                  </m:oMathPara>
                </a14:m>
                <a:endParaRPr lang="en-US" sz="1200" b="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𝟏𝟓𝟎𝟎</m:t>
                      </m:r>
                      <m:r>
                        <a:rPr lang="en-US" sz="1200" b="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𝑵</m:t>
                      </m:r>
                      <m:r>
                        <a:rPr lang="en-US" sz="1200" b="1" kern="1200">
                          <a:solidFill>
                            <a:schemeClr val="tx1"/>
                          </a:solidFill>
                          <a:effectLst/>
                          <a:latin typeface="Cambria Math"/>
                          <a:ea typeface="+mn-ea"/>
                          <a:cs typeface="+mn-cs"/>
                        </a:rPr>
                        <m:t>=</m:t>
                      </m:r>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𝟏𝟎𝟎</m:t>
                          </m:r>
                          <m:r>
                            <a:rPr lang="en-US" sz="1200" b="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𝒌𝒈</m:t>
                          </m:r>
                        </m:e>
                      </m:d>
                      <m:r>
                        <a:rPr lang="en-US" sz="1200" b="1" i="1" kern="1200">
                          <a:solidFill>
                            <a:schemeClr val="tx1"/>
                          </a:solidFill>
                          <a:effectLst/>
                          <a:latin typeface="Cambria Math"/>
                          <a:ea typeface="+mn-ea"/>
                          <a:cs typeface="+mn-cs"/>
                        </a:rPr>
                        <m:t>𝒂</m:t>
                      </m:r>
                      <m:r>
                        <a:rPr lang="en-US" sz="1200" b="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𝒂</m:t>
                      </m:r>
                      <m:r>
                        <a:rPr lang="en-US" sz="1200" b="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𝟏𝟓</m:t>
                      </m:r>
                      <m:r>
                        <a:rPr lang="en-US" sz="1200" b="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𝒎</m:t>
                      </m:r>
                      <m:r>
                        <a:rPr lang="en-US" sz="1200" b="1" kern="1200">
                          <a:solidFill>
                            <a:schemeClr val="tx1"/>
                          </a:solidFill>
                          <a:effectLst/>
                          <a:latin typeface="Cambria Math"/>
                          <a:ea typeface="+mn-ea"/>
                          <a:cs typeface="+mn-cs"/>
                        </a:rPr>
                        <m:t>/</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𝒔</m:t>
                          </m:r>
                        </m:e>
                        <m:sup>
                          <m:r>
                            <a:rPr lang="en-US" sz="1200" b="1" i="1" kern="1200">
                              <a:solidFill>
                                <a:schemeClr val="tx1"/>
                              </a:solidFill>
                              <a:effectLst/>
                              <a:latin typeface="Cambria Math"/>
                              <a:ea typeface="+mn-ea"/>
                              <a:cs typeface="+mn-cs"/>
                            </a:rPr>
                            <m:t>𝟐</m:t>
                          </m:r>
                        </m:sup>
                      </m:sSup>
                    </m:oMath>
                  </m:oMathPara>
                </a14:m>
                <a:endParaRPr lang="en-US" sz="1200" b="1" kern="1200" dirty="0">
                  <a:solidFill>
                    <a:schemeClr val="tx1"/>
                  </a:solidFill>
                  <a:effectLst/>
                  <a:latin typeface="+mn-lt"/>
                  <a:ea typeface="+mn-ea"/>
                  <a:cs typeface="+mn-cs"/>
                </a:endParaRPr>
              </a:p>
              <a:p>
                <a:endParaRPr lang="en-US" dirty="0"/>
              </a:p>
              <a:p>
                <a:r>
                  <a:rPr lang="en-US" dirty="0"/>
                  <a:t>1500 N (Newton’s 3</a:t>
                </a:r>
                <a:r>
                  <a:rPr lang="en-US" baseline="30000" dirty="0"/>
                  <a:t>rd</a:t>
                </a:r>
                <a:r>
                  <a:rPr lang="en-US" dirty="0"/>
                  <a:t> Law)</a:t>
                </a:r>
              </a:p>
              <a:p>
                <a:endParaRPr lang="en-US" dirty="0"/>
              </a:p>
              <a:p>
                <a:pPr/>
                <a14:m>
                  <m:oMathPara xmlns:m="http://schemas.openxmlformats.org/officeDocument/2006/math">
                    <m:oMathParaPr>
                      <m:jc m:val="centerGroup"/>
                    </m:oMathParaPr>
                    <m:oMath xmlns:m="http://schemas.openxmlformats.org/officeDocument/2006/math">
                      <m:r>
                        <a:rPr lang="en-US" sz="1200" b="1" i="1" kern="1200" smtClean="0">
                          <a:solidFill>
                            <a:schemeClr val="tx1"/>
                          </a:solidFill>
                          <a:effectLst/>
                          <a:latin typeface="Cambria Math"/>
                          <a:ea typeface="+mn-ea"/>
                          <a:cs typeface="+mn-cs"/>
                        </a:rPr>
                        <m:t>𝑭</m:t>
                      </m:r>
                      <m:r>
                        <a:rPr lang="en-US" sz="1200" b="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𝒎𝒂</m:t>
                      </m:r>
                    </m:oMath>
                  </m:oMathPara>
                </a14:m>
                <a:endParaRPr lang="en-US" sz="1200" b="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𝟏𝟓𝟎𝟎</m:t>
                      </m:r>
                      <m:r>
                        <a:rPr lang="en-US" sz="1200" b="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𝑵</m:t>
                      </m:r>
                      <m:r>
                        <a:rPr lang="en-US" sz="1200" b="1" kern="1200">
                          <a:solidFill>
                            <a:schemeClr val="tx1"/>
                          </a:solidFill>
                          <a:effectLst/>
                          <a:latin typeface="Cambria Math"/>
                          <a:ea typeface="+mn-ea"/>
                          <a:cs typeface="+mn-cs"/>
                        </a:rPr>
                        <m:t>=</m:t>
                      </m:r>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𝟕𝟓</m:t>
                          </m:r>
                          <m:r>
                            <a:rPr lang="en-US" sz="1200" b="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𝒌𝒈</m:t>
                          </m:r>
                        </m:e>
                      </m:d>
                      <m:r>
                        <a:rPr lang="en-US" sz="1200" b="1" i="1" kern="1200">
                          <a:solidFill>
                            <a:schemeClr val="tx1"/>
                          </a:solidFill>
                          <a:effectLst/>
                          <a:latin typeface="Cambria Math"/>
                          <a:ea typeface="+mn-ea"/>
                          <a:cs typeface="+mn-cs"/>
                        </a:rPr>
                        <m:t>𝒂</m:t>
                      </m:r>
                      <m:r>
                        <a:rPr lang="en-US" sz="1200" b="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𝒂</m:t>
                      </m:r>
                      <m:r>
                        <a:rPr lang="en-US" sz="1200" b="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𝟐𝟎</m:t>
                      </m:r>
                      <m:r>
                        <a:rPr lang="en-US" sz="1200" b="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𝒎</m:t>
                      </m:r>
                      <m:r>
                        <a:rPr lang="en-US" sz="1200" b="1" kern="1200">
                          <a:solidFill>
                            <a:schemeClr val="tx1"/>
                          </a:solidFill>
                          <a:effectLst/>
                          <a:latin typeface="Cambria Math"/>
                          <a:ea typeface="+mn-ea"/>
                          <a:cs typeface="+mn-cs"/>
                        </a:rPr>
                        <m:t>/</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𝒔</m:t>
                          </m:r>
                        </m:e>
                        <m:sup>
                          <m:r>
                            <a:rPr lang="en-US" sz="1200" b="1" i="1" kern="1200">
                              <a:solidFill>
                                <a:schemeClr val="tx1"/>
                              </a:solidFill>
                              <a:effectLst/>
                              <a:latin typeface="Cambria Math"/>
                              <a:ea typeface="+mn-ea"/>
                              <a:cs typeface="+mn-cs"/>
                            </a:rPr>
                            <m:t>𝟐</m:t>
                          </m:r>
                        </m:sup>
                      </m:sSup>
                    </m:oMath>
                  </m:oMathPara>
                </a14:m>
                <a:endParaRPr lang="en-US" sz="1200" b="1"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r>
                  <a:rPr lang="en-US" sz="1200" b="1" i="0" kern="1200" smtClean="0">
                    <a:solidFill>
                      <a:schemeClr val="tx1"/>
                    </a:solidFill>
                    <a:effectLst/>
                    <a:latin typeface="+mn-lt"/>
                    <a:ea typeface="+mn-ea"/>
                    <a:cs typeface="+mn-cs"/>
                  </a:rPr>
                  <a:t>𝑭</a:t>
                </a:r>
                <a:r>
                  <a:rPr lang="en-US" sz="1200" b="1" i="0" kern="1200">
                    <a:solidFill>
                      <a:schemeClr val="tx1"/>
                    </a:solidFill>
                    <a:effectLst/>
                    <a:latin typeface="+mn-lt"/>
                    <a:ea typeface="+mn-ea"/>
                    <a:cs typeface="+mn-cs"/>
                  </a:rPr>
                  <a:t>=𝒎𝒂</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𝟏𝟓𝟎𝟎 𝑵=(𝟏𝟎𝟎 𝒌𝒈)𝒂→𝒂=𝟏𝟓 𝒎/𝒔^𝟐</a:t>
                </a:r>
                <a:endParaRPr lang="en-US" sz="1200" b="1" kern="1200" dirty="0">
                  <a:solidFill>
                    <a:schemeClr val="tx1"/>
                  </a:solidFill>
                  <a:effectLst/>
                  <a:latin typeface="+mn-lt"/>
                  <a:ea typeface="+mn-ea"/>
                  <a:cs typeface="+mn-cs"/>
                </a:endParaRPr>
              </a:p>
              <a:p>
                <a:endParaRPr lang="en-US" dirty="0" smtClean="0"/>
              </a:p>
              <a:p>
                <a:r>
                  <a:rPr lang="en-US" dirty="0" smtClean="0"/>
                  <a:t>1500 N (Newton’s 3</a:t>
                </a:r>
                <a:r>
                  <a:rPr lang="en-US" baseline="30000" dirty="0" smtClean="0"/>
                  <a:t>rd</a:t>
                </a:r>
                <a:r>
                  <a:rPr lang="en-US" dirty="0" smtClean="0"/>
                  <a:t> Law)</a:t>
                </a:r>
              </a:p>
              <a:p>
                <a:endParaRPr lang="en-US" dirty="0" smtClean="0"/>
              </a:p>
              <a:p>
                <a:r>
                  <a:rPr lang="en-US" sz="1200" b="1" i="0" kern="1200" smtClean="0">
                    <a:solidFill>
                      <a:schemeClr val="tx1"/>
                    </a:solidFill>
                    <a:effectLst/>
                    <a:latin typeface="+mn-lt"/>
                    <a:ea typeface="+mn-ea"/>
                    <a:cs typeface="+mn-cs"/>
                  </a:rPr>
                  <a:t>𝑭</a:t>
                </a:r>
                <a:r>
                  <a:rPr lang="en-US" sz="1200" b="1" i="0" kern="1200">
                    <a:solidFill>
                      <a:schemeClr val="tx1"/>
                    </a:solidFill>
                    <a:effectLst/>
                    <a:latin typeface="+mn-lt"/>
                    <a:ea typeface="+mn-ea"/>
                    <a:cs typeface="+mn-cs"/>
                  </a:rPr>
                  <a:t>=𝒎𝒂</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𝟏𝟓𝟎𝟎 𝑵=(𝟕𝟓 𝒌𝒈)𝒂→𝒂=𝟐𝟎 𝒎/𝒔^𝟐</a:t>
                </a:r>
                <a:endParaRPr lang="en-US" sz="1200" b="1"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12</a:t>
            </a:fld>
            <a:endParaRPr lang="en-US"/>
          </a:p>
        </p:txBody>
      </p:sp>
    </p:spTree>
    <p:extLst>
      <p:ext uri="{BB962C8B-B14F-4D97-AF65-F5344CB8AC3E}">
        <p14:creationId xmlns:p14="http://schemas.microsoft.com/office/powerpoint/2010/main" val="1640162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sz="1200" b="1" i="1" kern="1200" smtClean="0">
                          <a:solidFill>
                            <a:schemeClr val="tx1"/>
                          </a:solidFill>
                          <a:effectLst/>
                          <a:latin typeface="Cambria Math"/>
                          <a:ea typeface="+mn-ea"/>
                          <a:cs typeface="+mn-cs"/>
                        </a:rPr>
                        <m:t>𝒗</m:t>
                      </m:r>
                      <m:r>
                        <a:rPr lang="en-US" sz="1200" b="1" i="1" kern="1200" smtClean="0">
                          <a:solidFill>
                            <a:schemeClr val="tx1"/>
                          </a:solidFill>
                          <a:effectLst/>
                          <a:latin typeface="Cambria Math"/>
                          <a:ea typeface="+mn-ea"/>
                          <a:cs typeface="+mn-cs"/>
                        </a:rPr>
                        <m:t>=</m:t>
                      </m:r>
                      <m:r>
                        <a:rPr lang="en-US" sz="1200" b="1" i="1" kern="1200" smtClean="0">
                          <a:solidFill>
                            <a:schemeClr val="tx1"/>
                          </a:solidFill>
                          <a:effectLst/>
                          <a:latin typeface="Cambria Math" panose="02040503050406030204" pitchFamily="18" charset="0"/>
                          <a:ea typeface="+mn-ea"/>
                          <a:cs typeface="+mn-cs"/>
                        </a:rPr>
                        <m:t>𝒂𝒕</m:t>
                      </m:r>
                      <m:r>
                        <a:rPr lang="en-US" sz="1200" b="1" i="1" kern="1200" smtClean="0">
                          <a:solidFill>
                            <a:schemeClr val="tx1"/>
                          </a:solidFill>
                          <a:effectLst/>
                          <a:latin typeface="Cambria Math" panose="02040503050406030204" pitchFamily="18" charset="0"/>
                          <a:ea typeface="+mn-ea"/>
                          <a:cs typeface="+mn-cs"/>
                        </a:rPr>
                        <m:t>+</m:t>
                      </m:r>
                      <m:sSub>
                        <m:sSubPr>
                          <m:ctrlPr>
                            <a:rPr lang="en-US"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a:ea typeface="+mn-ea"/>
                              <a:cs typeface="+mn-cs"/>
                            </a:rPr>
                            <m:t>𝒗</m:t>
                          </m:r>
                        </m:e>
                        <m:sub>
                          <m:r>
                            <a:rPr lang="en-US" sz="1200" b="1" i="1" kern="1200">
                              <a:solidFill>
                                <a:schemeClr val="tx1"/>
                              </a:solidFill>
                              <a:effectLst/>
                              <a:latin typeface="Cambria Math"/>
                              <a:ea typeface="+mn-ea"/>
                              <a:cs typeface="+mn-cs"/>
                            </a:rPr>
                            <m:t>𝟎</m:t>
                          </m:r>
                        </m:sub>
                      </m:sSub>
                    </m:oMath>
                  </m:oMathPara>
                </a14:m>
                <a:endParaRPr lang="en-US" sz="1200" b="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𝟔𝟕</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a:ea typeface="+mn-ea"/>
                              <a:cs typeface="+mn-cs"/>
                            </a:rPr>
                            <m:t>𝒎</m:t>
                          </m:r>
                        </m:num>
                        <m:den>
                          <m:r>
                            <a:rPr lang="en-US" sz="1200" b="1" i="1" kern="1200">
                              <a:solidFill>
                                <a:schemeClr val="tx1"/>
                              </a:solidFill>
                              <a:effectLst/>
                              <a:latin typeface="Cambria Math"/>
                              <a:ea typeface="+mn-ea"/>
                              <a:cs typeface="+mn-cs"/>
                            </a:rPr>
                            <m:t>𝒔</m:t>
                          </m:r>
                        </m:den>
                      </m:f>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𝒂</m:t>
                      </m:r>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𝟏</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𝟑</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𝒔</m:t>
                          </m:r>
                        </m:e>
                      </m:d>
                      <m:r>
                        <a:rPr lang="en-US" sz="1200" b="1" i="1" kern="1200" smtClean="0">
                          <a:solidFill>
                            <a:schemeClr val="tx1"/>
                          </a:solidFill>
                          <a:effectLst/>
                          <a:latin typeface="Cambria Math" panose="02040503050406030204" pitchFamily="18" charset="0"/>
                          <a:ea typeface="+mn-ea"/>
                          <a:cs typeface="+mn-cs"/>
                        </a:rPr>
                        <m:t>+</m:t>
                      </m:r>
                      <m:r>
                        <a:rPr lang="en-US" sz="1200" b="1" i="1" kern="1200" smtClean="0">
                          <a:solidFill>
                            <a:schemeClr val="tx1"/>
                          </a:solidFill>
                          <a:effectLst/>
                          <a:latin typeface="Cambria Math" panose="02040503050406030204" pitchFamily="18" charset="0"/>
                          <a:ea typeface="+mn-ea"/>
                          <a:cs typeface="+mn-cs"/>
                        </a:rPr>
                        <m:t>𝟎</m:t>
                      </m:r>
                    </m:oMath>
                  </m:oMathPara>
                </a14:m>
                <a:endParaRPr lang="en-US" sz="1200" b="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𝟔𝟕𝟎𝟎𝟎</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a:ea typeface="+mn-ea"/>
                              <a:cs typeface="+mn-cs"/>
                            </a:rPr>
                            <m:t>𝒎</m:t>
                          </m:r>
                        </m:num>
                        <m:den>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𝒔</m:t>
                              </m:r>
                            </m:e>
                            <m:sup>
                              <m:r>
                                <a:rPr lang="en-US" sz="1200" b="1" i="1" kern="1200">
                                  <a:solidFill>
                                    <a:schemeClr val="tx1"/>
                                  </a:solidFill>
                                  <a:effectLst/>
                                  <a:latin typeface="Cambria Math"/>
                                  <a:ea typeface="+mn-ea"/>
                                  <a:cs typeface="+mn-cs"/>
                                </a:rPr>
                                <m:t>𝟐</m:t>
                              </m:r>
                            </m:sup>
                          </m:sSup>
                        </m:den>
                      </m:f>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𝒂</m:t>
                      </m:r>
                    </m:oMath>
                  </m:oMathPara>
                </a14:m>
                <a:endParaRPr lang="en-US" sz="1200" b="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𝑭</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𝒎𝒂</m:t>
                      </m:r>
                    </m:oMath>
                  </m:oMathPara>
                </a14:m>
                <a:endParaRPr lang="en-US" sz="1200" b="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𝑭</m:t>
                      </m:r>
                      <m:r>
                        <a:rPr lang="en-US" sz="1200" b="1" i="1" kern="1200">
                          <a:solidFill>
                            <a:schemeClr val="tx1"/>
                          </a:solidFill>
                          <a:effectLst/>
                          <a:latin typeface="Cambria Math"/>
                          <a:ea typeface="+mn-ea"/>
                          <a:cs typeface="+mn-cs"/>
                        </a:rPr>
                        <m:t>=</m:t>
                      </m:r>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𝟎</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𝟎𝟒𝟔</m:t>
                          </m:r>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𝒌𝒈</m:t>
                          </m:r>
                        </m:e>
                      </m:d>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𝟔𝟕𝟎𝟎𝟎</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a:ea typeface="+mn-ea"/>
                                  <a:cs typeface="+mn-cs"/>
                                </a:rPr>
                                <m:t>𝒎</m:t>
                              </m:r>
                            </m:num>
                            <m:den>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𝒔</m:t>
                                  </m:r>
                                </m:e>
                                <m:sup>
                                  <m:r>
                                    <a:rPr lang="en-US" sz="1200" b="1" i="1" kern="1200">
                                      <a:solidFill>
                                        <a:schemeClr val="tx1"/>
                                      </a:solidFill>
                                      <a:effectLst/>
                                      <a:latin typeface="Cambria Math"/>
                                      <a:ea typeface="+mn-ea"/>
                                      <a:cs typeface="+mn-cs"/>
                                    </a:rPr>
                                    <m:t>𝟐</m:t>
                                  </m:r>
                                </m:sup>
                              </m:sSup>
                            </m:den>
                          </m:f>
                        </m:e>
                      </m:d>
                    </m:oMath>
                  </m:oMathPara>
                </a14:m>
                <a:endParaRPr lang="en-US" sz="1200" b="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𝑭</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𝟑𝟎𝟖𝟐</m:t>
                      </m:r>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𝑵</m:t>
                      </m:r>
                    </m:oMath>
                  </m:oMathPara>
                </a14:m>
                <a:endParaRPr lang="en-US" sz="1200" b="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b="1" i="0" kern="1200" smtClean="0">
                    <a:solidFill>
                      <a:schemeClr val="tx1"/>
                    </a:solidFill>
                    <a:effectLst/>
                    <a:latin typeface="+mn-lt"/>
                    <a:ea typeface="+mn-ea"/>
                    <a:cs typeface="+mn-cs"/>
                  </a:rPr>
                  <a:t>𝒗=</a:t>
                </a:r>
                <a:r>
                  <a:rPr lang="en-US" sz="1200" b="1" i="0" kern="1200">
                    <a:solidFill>
                      <a:schemeClr val="tx1"/>
                    </a:solidFill>
                    <a:effectLst/>
                    <a:latin typeface="+mn-lt"/>
                    <a:ea typeface="+mn-ea"/>
                    <a:cs typeface="+mn-cs"/>
                  </a:rPr>
                  <a:t>𝒗_𝟎+𝒂𝒕</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𝟔𝟕 𝒎/𝒔=𝟎+𝒂(𝟏×𝟏𝟎^(−𝟑)  𝒔)</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𝟔𝟕𝟎𝟎𝟎 𝒎/𝒔^𝟐 =𝒂</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𝑭=𝒎𝒂</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𝑭=(𝟎.𝟎𝟒𝟔 𝒌𝒈)(𝟔𝟕𝟎𝟎𝟎 𝒎/𝒔^𝟐 )</a:t>
                </a:r>
                <a:endParaRPr lang="en-US" sz="1200" b="1"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𝑭=𝟑𝟎𝟖𝟐 𝑵</a:t>
                </a:r>
                <a:endParaRPr lang="en-US" sz="1200" b="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13</a:t>
            </a:fld>
            <a:endParaRPr lang="en-US"/>
          </a:p>
        </p:txBody>
      </p:sp>
    </p:spTree>
    <p:extLst>
      <p:ext uri="{BB962C8B-B14F-4D97-AF65-F5344CB8AC3E}">
        <p14:creationId xmlns:p14="http://schemas.microsoft.com/office/powerpoint/2010/main" val="164016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16</a:t>
            </a:fld>
            <a:endParaRPr lang="en-US"/>
          </a:p>
        </p:txBody>
      </p:sp>
    </p:spTree>
    <p:extLst>
      <p:ext uri="{BB962C8B-B14F-4D97-AF65-F5344CB8AC3E}">
        <p14:creationId xmlns:p14="http://schemas.microsoft.com/office/powerpoint/2010/main" val="53682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868BB79-F04D-406D-BA34-B5C86AC19F33}" type="slidenum">
              <a:rPr lang="en-US" sz="1200" smtClean="0"/>
              <a:pPr eaLnBrk="1" hangingPunct="1"/>
              <a:t>17</a:t>
            </a:fld>
            <a:endParaRPr lang="en-US" sz="1200"/>
          </a:p>
        </p:txBody>
      </p:sp>
      <p:sp>
        <p:nvSpPr>
          <p:cNvPr id="118787" name="Rectangle 2"/>
          <p:cNvSpPr>
            <a:spLocks noGrp="1" noRot="1" noChangeAspect="1" noChangeArrowheads="1" noTextEdit="1"/>
          </p:cNvSpPr>
          <p:nvPr>
            <p:ph type="sldImg"/>
          </p:nvPr>
        </p:nvSpPr>
        <p:spPr>
          <a:xfrm>
            <a:off x="381000" y="685800"/>
            <a:ext cx="6096000" cy="3429000"/>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G is the universal gravitational constant – measured by Henry Cavendish using a very sensitive balance 100 years after Newton proposed the law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381000" y="685800"/>
            <a:ext cx="6096000" cy="3429000"/>
          </a:xfrm>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D16285-96EE-4F06-BA1A-CE006499261E}" type="slidenum">
              <a:rPr lang="en-US" sz="1200" smtClean="0"/>
              <a:pPr eaLnBrk="1" hangingPunct="1"/>
              <a:t>18</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05BC80-6F2B-40DF-ABA5-9C91F740BA03}" type="slidenum">
              <a:rPr lang="en-US" sz="1200" smtClean="0"/>
              <a:pPr eaLnBrk="1" hangingPunct="1"/>
              <a:t>19</a:t>
            </a:fld>
            <a:endParaRPr lang="en-US" sz="1200"/>
          </a:p>
        </p:txBody>
      </p:sp>
      <p:sp>
        <p:nvSpPr>
          <p:cNvPr id="12083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2083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r>
                        <a:rPr lang="en-US" i="1" dirty="0" smtClean="0">
                          <a:latin typeface="Cambria Math"/>
                        </a:rPr>
                        <m:t>=75 </m:t>
                      </m:r>
                      <m:r>
                        <a:rPr lang="en-US" i="1" dirty="0" smtClean="0">
                          <a:latin typeface="Cambria Math"/>
                        </a:rPr>
                        <m:t>𝑘𝑔</m:t>
                      </m:r>
                      <m:r>
                        <a:rPr lang="en-US" i="1" dirty="0" smtClean="0">
                          <a:latin typeface="Cambria Math"/>
                        </a:rPr>
                        <m:t>; </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r>
                        <a:rPr lang="en-US" i="1" dirty="0" smtClean="0">
                          <a:latin typeface="Cambria Math"/>
                        </a:rPr>
                        <m:t>=50 </m:t>
                      </m:r>
                      <m:r>
                        <a:rPr lang="en-US" i="1" dirty="0" smtClean="0">
                          <a:latin typeface="Cambria Math"/>
                        </a:rPr>
                        <m:t>𝑘𝑔</m:t>
                      </m:r>
                      <m:r>
                        <a:rPr lang="en-US" i="1" dirty="0" smtClean="0">
                          <a:latin typeface="Cambria Math"/>
                        </a:rPr>
                        <m:t>; </m:t>
                      </m:r>
                      <m:r>
                        <a:rPr lang="en-US" i="1" dirty="0" smtClean="0">
                          <a:latin typeface="Cambria Math"/>
                        </a:rPr>
                        <m:t>𝑟</m:t>
                      </m:r>
                      <m:r>
                        <a:rPr lang="en-US" i="1" dirty="0" smtClean="0">
                          <a:latin typeface="Cambria Math"/>
                        </a:rPr>
                        <m:t>=1 </m:t>
                      </m:r>
                      <m:r>
                        <a:rPr lang="en-US" i="1" dirty="0" smtClean="0">
                          <a:latin typeface="Cambria Math"/>
                        </a:rPr>
                        <m:t>𝑚</m:t>
                      </m:r>
                    </m:oMath>
                  </m:oMathPara>
                </a14:m>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𝑔</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𝐺𝑀𝑚</m:t>
                          </m:r>
                        </m:num>
                        <m:den>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den>
                      </m:f>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𝐹</m:t>
                      </m:r>
                      <m:r>
                        <a:rPr lang="en-US" i="1" dirty="0" smtClean="0">
                          <a:latin typeface="Cambria Math"/>
                        </a:rPr>
                        <m:t>=</m:t>
                      </m:r>
                      <m:f>
                        <m:fPr>
                          <m:ctrlPr>
                            <a:rPr lang="en-US" sz="2800" i="1" dirty="0" smtClean="0">
                              <a:latin typeface="Cambria Math" panose="02040503050406030204" pitchFamily="18" charset="0"/>
                            </a:rPr>
                          </m:ctrlPr>
                        </m:fPr>
                        <m:num>
                          <m:r>
                            <a:rPr lang="en-US" i="1" dirty="0" smtClean="0">
                              <a:latin typeface="Cambria Math"/>
                            </a:rPr>
                            <m:t>6.67</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−11</m:t>
                              </m:r>
                            </m:sup>
                          </m:sSup>
                          <m:f>
                            <m:fPr>
                              <m:ctrlPr>
                                <a:rPr lang="en-US" sz="2800" i="1" dirty="0" smtClean="0">
                                  <a:latin typeface="Cambria Math" panose="02040503050406030204" pitchFamily="18" charset="0"/>
                                </a:rPr>
                              </m:ctrlPr>
                            </m:fPr>
                            <m:num>
                              <m:r>
                                <a:rPr lang="en-US" sz="2800" i="1" dirty="0" smtClean="0">
                                  <a:latin typeface="Cambria Math"/>
                                </a:rPr>
                                <m:t>𝑁</m:t>
                              </m:r>
                              <m:sSup>
                                <m:sSupPr>
                                  <m:ctrlPr>
                                    <a:rPr lang="en-US" sz="2800" b="0" i="1" dirty="0" smtClean="0">
                                      <a:latin typeface="Cambria Math" panose="02040503050406030204" pitchFamily="18" charset="0"/>
                                    </a:rPr>
                                  </m:ctrlPr>
                                </m:sSupPr>
                                <m:e>
                                  <m:r>
                                    <a:rPr lang="en-US" sz="2800" i="1" dirty="0" smtClean="0">
                                      <a:latin typeface="Cambria Math"/>
                                    </a:rPr>
                                    <m:t>𝑚</m:t>
                                  </m:r>
                                </m:e>
                                <m:sup>
                                  <m:r>
                                    <a:rPr lang="en-US" sz="2800" b="0" i="1" dirty="0" smtClean="0">
                                      <a:latin typeface="Cambria Math"/>
                                    </a:rPr>
                                    <m:t>2</m:t>
                                  </m:r>
                                </m:sup>
                              </m:sSup>
                            </m:num>
                            <m:den>
                              <m:r>
                                <a:rPr lang="en-US" sz="2800" i="1" dirty="0" smtClean="0">
                                  <a:latin typeface="Cambria Math"/>
                                </a:rPr>
                                <m:t>𝑘</m:t>
                              </m:r>
                              <m:sSup>
                                <m:sSupPr>
                                  <m:ctrlPr>
                                    <a:rPr lang="en-US" sz="2800" b="0" i="1" dirty="0" smtClean="0">
                                      <a:latin typeface="Cambria Math" panose="02040503050406030204" pitchFamily="18" charset="0"/>
                                    </a:rPr>
                                  </m:ctrlPr>
                                </m:sSupPr>
                                <m:e>
                                  <m:r>
                                    <a:rPr lang="en-US" sz="2800" i="1" dirty="0" smtClean="0">
                                      <a:latin typeface="Cambria Math"/>
                                    </a:rPr>
                                    <m:t>𝑔</m:t>
                                  </m:r>
                                </m:e>
                                <m:sup>
                                  <m:r>
                                    <a:rPr lang="en-US" sz="2800" b="0" i="1" dirty="0" smtClean="0">
                                      <a:latin typeface="Cambria Math"/>
                                    </a:rPr>
                                    <m:t>2</m:t>
                                  </m:r>
                                </m:sup>
                              </m:sSup>
                            </m:den>
                          </m:f>
                          <m:d>
                            <m:dPr>
                              <m:ctrlPr>
                                <a:rPr lang="en-US" sz="2800" b="0" i="1" dirty="0" smtClean="0">
                                  <a:latin typeface="Cambria Math" panose="02040503050406030204" pitchFamily="18" charset="0"/>
                                </a:rPr>
                              </m:ctrlPr>
                            </m:dPr>
                            <m:e>
                              <m:r>
                                <a:rPr lang="en-US" sz="2800" i="1" dirty="0" smtClean="0">
                                  <a:latin typeface="Cambria Math"/>
                                </a:rPr>
                                <m:t>75 </m:t>
                              </m:r>
                              <m:r>
                                <a:rPr lang="en-US" sz="2800" i="1" dirty="0" smtClean="0">
                                  <a:latin typeface="Cambria Math"/>
                                </a:rPr>
                                <m:t>𝑘𝑔</m:t>
                              </m:r>
                            </m:e>
                          </m:d>
                          <m:d>
                            <m:dPr>
                              <m:ctrlPr>
                                <a:rPr lang="en-US" sz="2800" i="1" dirty="0" smtClean="0">
                                  <a:latin typeface="Cambria Math" panose="02040503050406030204" pitchFamily="18" charset="0"/>
                                </a:rPr>
                              </m:ctrlPr>
                            </m:dPr>
                            <m:e>
                              <m:r>
                                <a:rPr lang="en-US" sz="2800" i="1" dirty="0" smtClean="0">
                                  <a:latin typeface="Cambria Math"/>
                                </a:rPr>
                                <m:t>50 </m:t>
                              </m:r>
                              <m:r>
                                <a:rPr lang="en-US" sz="2800" i="1" dirty="0" smtClean="0">
                                  <a:latin typeface="Cambria Math"/>
                                </a:rPr>
                                <m:t>𝑘𝑔</m:t>
                              </m:r>
                            </m:e>
                          </m:d>
                        </m:num>
                        <m:den>
                          <m:sSup>
                            <m:sSupPr>
                              <m:ctrlPr>
                                <a:rPr lang="en-US" sz="2800" b="0" i="1" dirty="0" smtClean="0">
                                  <a:latin typeface="Cambria Math" panose="02040503050406030204" pitchFamily="18" charset="0"/>
                                </a:rPr>
                              </m:ctrlPr>
                            </m:sSupPr>
                            <m:e>
                              <m:d>
                                <m:dPr>
                                  <m:ctrlPr>
                                    <a:rPr lang="en-US" sz="2800" i="1" dirty="0" smtClean="0">
                                      <a:latin typeface="Cambria Math" panose="02040503050406030204" pitchFamily="18" charset="0"/>
                                    </a:rPr>
                                  </m:ctrlPr>
                                </m:dPr>
                                <m:e>
                                  <m:r>
                                    <a:rPr lang="en-US" sz="2800" i="1" dirty="0" smtClean="0">
                                      <a:latin typeface="Cambria Math"/>
                                    </a:rPr>
                                    <m:t>1 </m:t>
                                  </m:r>
                                  <m:r>
                                    <a:rPr lang="en-US" sz="2800" i="1" dirty="0" smtClean="0">
                                      <a:latin typeface="Cambria Math"/>
                                    </a:rPr>
                                    <m:t>𝑚</m:t>
                                  </m:r>
                                </m:e>
                              </m:d>
                            </m:e>
                            <m:sup>
                              <m:r>
                                <a:rPr lang="en-US" sz="2800" b="0" i="1" dirty="0" smtClean="0">
                                  <a:latin typeface="Cambria Math"/>
                                </a:rPr>
                                <m:t>2</m:t>
                              </m:r>
                            </m:sup>
                          </m:sSup>
                        </m:den>
                      </m:f>
                      <m:r>
                        <a:rPr lang="en-US" sz="2800" i="1" dirty="0" smtClean="0">
                          <a:latin typeface="Cambria Math"/>
                        </a:rPr>
                        <m:t>=2.5</m:t>
                      </m:r>
                      <m:r>
                        <a:rPr lang="en-US" sz="2800" b="0" i="1" dirty="0" smtClean="0">
                          <a:latin typeface="Cambria Math"/>
                        </a:rPr>
                        <m:t>×</m:t>
                      </m:r>
                      <m:sSup>
                        <m:sSupPr>
                          <m:ctrlPr>
                            <a:rPr lang="en-US" sz="2800" b="0" i="1" dirty="0" smtClean="0">
                              <a:latin typeface="Cambria Math" panose="02040503050406030204" pitchFamily="18" charset="0"/>
                            </a:rPr>
                          </m:ctrlPr>
                        </m:sSupPr>
                        <m:e>
                          <m:r>
                            <a:rPr lang="en-US" sz="2800" i="1" dirty="0" smtClean="0">
                              <a:latin typeface="Cambria Math"/>
                            </a:rPr>
                            <m:t>10</m:t>
                          </m:r>
                        </m:e>
                        <m:sup>
                          <m:r>
                            <a:rPr lang="en-US" sz="2800" b="0" i="1" dirty="0" smtClean="0">
                              <a:latin typeface="Cambria Math"/>
                            </a:rPr>
                            <m:t>−7</m:t>
                          </m:r>
                        </m:sup>
                      </m:sSup>
                      <m:r>
                        <a:rPr lang="en-US" sz="2800" i="1" dirty="0" smtClean="0">
                          <a:latin typeface="Cambria Math"/>
                        </a:rPr>
                        <m:t> </m:t>
                      </m:r>
                      <m:r>
                        <a:rPr lang="en-US" sz="2800" i="1" dirty="0" smtClean="0">
                          <a:latin typeface="Cambria Math"/>
                        </a:rPr>
                        <m:t>𝑁</m:t>
                      </m:r>
                    </m:oMath>
                  </m:oMathPara>
                </a14:m>
                <a:endParaRPr lang="en-US" sz="2800" baseline="30000" dirty="0"/>
              </a:p>
            </p:txBody>
          </p:sp>
        </mc:Choice>
        <mc:Fallback xmlns="">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𝑚</a:t>
                </a:r>
                <a:r>
                  <a:rPr lang="en-US" b="0" i="0" dirty="0" smtClean="0">
                    <a:latin typeface="Cambria Math"/>
                  </a:rPr>
                  <a:t>_1</a:t>
                </a:r>
                <a:r>
                  <a:rPr lang="en-US" i="0" dirty="0" smtClean="0">
                    <a:latin typeface="Cambria Math"/>
                  </a:rPr>
                  <a:t>=75 𝑘𝑔; 𝑚</a:t>
                </a:r>
                <a:r>
                  <a:rPr lang="en-US" b="0" i="0" dirty="0" smtClean="0">
                    <a:latin typeface="Cambria Math"/>
                  </a:rPr>
                  <a:t>_2</a:t>
                </a:r>
                <a:r>
                  <a:rPr lang="en-US" i="0" dirty="0" smtClean="0">
                    <a:latin typeface="Cambria Math"/>
                  </a:rPr>
                  <a:t>=50 𝑘𝑔; 𝑟=1 𝑚</a:t>
                </a:r>
                <a:endParaRPr lang="en-US" dirty="0" smtClean="0"/>
              </a:p>
              <a:p>
                <a:pPr eaLnBrk="1" hangingPunct="1"/>
                <a:r>
                  <a:rPr lang="en-US" b="0" i="0" smtClean="0">
                    <a:latin typeface="Cambria Math"/>
                  </a:rPr>
                  <a:t>𝐹_𝑔=𝐺𝑀𝑚/𝑟^2 </a:t>
                </a:r>
                <a:endParaRPr lang="en-US" dirty="0" smtClean="0"/>
              </a:p>
              <a:p>
                <a:pPr eaLnBrk="1" hangingPunct="1"/>
                <a:r>
                  <a:rPr lang="en-US" i="0" dirty="0" smtClean="0">
                    <a:latin typeface="Cambria Math"/>
                  </a:rPr>
                  <a:t>𝐹=</a:t>
                </a:r>
                <a:r>
                  <a:rPr lang="en-US" sz="2800" i="0" dirty="0" smtClean="0">
                    <a:latin typeface="Cambria Math"/>
                  </a:rPr>
                  <a:t>(</a:t>
                </a:r>
                <a:r>
                  <a:rPr lang="en-US" i="0" dirty="0" smtClean="0">
                    <a:latin typeface="Cambria Math"/>
                  </a:rPr>
                  <a:t>6.67</a:t>
                </a:r>
                <a:r>
                  <a:rPr lang="en-US" b="0" i="0" dirty="0" smtClean="0">
                    <a:latin typeface="Cambria Math"/>
                  </a:rPr>
                  <a:t>×〖</a:t>
                </a:r>
                <a:r>
                  <a:rPr lang="en-US" i="0" dirty="0" smtClean="0">
                    <a:latin typeface="Cambria Math"/>
                  </a:rPr>
                  <a:t>10</a:t>
                </a:r>
                <a:r>
                  <a:rPr lang="en-US" b="0" i="0" dirty="0" smtClean="0">
                    <a:latin typeface="Cambria Math"/>
                  </a:rPr>
                  <a:t>〗^(−11)</a:t>
                </a:r>
                <a:r>
                  <a:rPr lang="en-US" sz="2800" b="0" i="0" dirty="0" smtClean="0">
                    <a:latin typeface="Cambria Math"/>
                  </a:rPr>
                  <a:t>  (</a:t>
                </a:r>
                <a:r>
                  <a:rPr lang="en-US" sz="2800" i="0" dirty="0" smtClean="0">
                    <a:latin typeface="Cambria Math"/>
                  </a:rPr>
                  <a:t>𝑁𝑚</a:t>
                </a:r>
                <a:r>
                  <a:rPr lang="en-US" sz="2800" b="0" i="0" dirty="0" smtClean="0">
                    <a:latin typeface="Cambria Math"/>
                  </a:rPr>
                  <a:t>^2)/(</a:t>
                </a:r>
                <a:r>
                  <a:rPr lang="en-US" sz="2800" i="0" dirty="0" smtClean="0">
                    <a:latin typeface="Cambria Math"/>
                  </a:rPr>
                  <a:t>𝑘𝑔</a:t>
                </a:r>
                <a:r>
                  <a:rPr lang="en-US" sz="2800" b="0" i="0" dirty="0" smtClean="0">
                    <a:latin typeface="Cambria Math"/>
                  </a:rPr>
                  <a:t>^2 ) (</a:t>
                </a:r>
                <a:r>
                  <a:rPr lang="en-US" sz="2800" i="0" dirty="0" smtClean="0">
                    <a:latin typeface="Cambria Math"/>
                  </a:rPr>
                  <a:t>75 𝑘𝑔)(50 𝑘𝑔)</a:t>
                </a:r>
                <a:r>
                  <a:rPr lang="en-US" sz="2800" i="0" dirty="0" smtClean="0">
                    <a:latin typeface="Cambria Math"/>
                  </a:rPr>
                  <a:t>)/(</a:t>
                </a:r>
                <a:r>
                  <a:rPr lang="en-US" sz="2800" i="0" dirty="0" smtClean="0">
                    <a:latin typeface="Cambria Math"/>
                  </a:rPr>
                  <a:t>1 𝑚)</a:t>
                </a:r>
                <a:r>
                  <a:rPr lang="en-US" sz="2800" b="0" i="0" dirty="0" smtClean="0">
                    <a:latin typeface="Cambria Math"/>
                  </a:rPr>
                  <a:t>^2 </a:t>
                </a:r>
                <a:r>
                  <a:rPr lang="en-US" sz="2800" i="0" dirty="0" smtClean="0">
                    <a:latin typeface="Cambria Math"/>
                  </a:rPr>
                  <a:t>=2.5</a:t>
                </a:r>
                <a:r>
                  <a:rPr lang="en-US" sz="2800" b="0" i="0" dirty="0" smtClean="0">
                    <a:latin typeface="Cambria Math"/>
                  </a:rPr>
                  <a:t>×〖</a:t>
                </a:r>
                <a:r>
                  <a:rPr lang="en-US" sz="2800" i="0" dirty="0" smtClean="0">
                    <a:latin typeface="Cambria Math"/>
                  </a:rPr>
                  <a:t>10</a:t>
                </a:r>
                <a:r>
                  <a:rPr lang="en-US" sz="2800" b="0" i="0" dirty="0" smtClean="0">
                    <a:latin typeface="Cambria Math"/>
                  </a:rPr>
                  <a:t>〗^(−7) </a:t>
                </a:r>
                <a:r>
                  <a:rPr lang="en-US" sz="2800" i="0" dirty="0" smtClean="0">
                    <a:latin typeface="Cambria Math"/>
                  </a:rPr>
                  <a:t> 𝑁</a:t>
                </a:r>
                <a:endParaRPr lang="en-US" sz="2800" baseline="30000" dirty="0" smtClean="0"/>
              </a:p>
            </p:txBody>
          </p:sp>
        </mc:Fallback>
      </mc:AlternateContent>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AE9D8D-C11F-4193-AF76-E2E490FE91EC}" type="slidenum">
              <a:rPr lang="en-US" sz="1200" smtClean="0"/>
              <a:pPr eaLnBrk="1" hangingPunct="1"/>
              <a:t>20</a:t>
            </a:fld>
            <a:endParaRPr lang="en-US" sz="1200"/>
          </a:p>
        </p:txBody>
      </p:sp>
      <p:sp>
        <p:nvSpPr>
          <p:cNvPr id="121859" name="Rectangle 2"/>
          <p:cNvSpPr>
            <a:spLocks noGrp="1" noRot="1" noChangeAspect="1" noChangeArrowheads="1" noTextEdit="1"/>
          </p:cNvSpPr>
          <p:nvPr>
            <p:ph type="sldImg"/>
          </p:nvPr>
        </p:nvSpPr>
        <p:spPr>
          <a:xfrm>
            <a:off x="381000" y="685800"/>
            <a:ext cx="6096000" cy="342900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Eureka #7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381000" y="685800"/>
            <a:ext cx="6096000" cy="342900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C76BA3-36FA-479A-9BAD-5371C4F9FAC7}" type="slidenum">
              <a:rPr lang="en-US" sz="1200" smtClean="0"/>
              <a:pPr eaLnBrk="1" hangingPunct="1"/>
              <a:t>21</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22</a:t>
            </a:fld>
            <a:endParaRPr lang="en-US"/>
          </a:p>
        </p:txBody>
      </p:sp>
    </p:spTree>
    <p:extLst>
      <p:ext uri="{BB962C8B-B14F-4D97-AF65-F5344CB8AC3E}">
        <p14:creationId xmlns:p14="http://schemas.microsoft.com/office/powerpoint/2010/main" val="3902495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23</a:t>
            </a:fld>
            <a:endParaRPr lang="en-US"/>
          </a:p>
        </p:txBody>
      </p:sp>
    </p:spTree>
    <p:extLst>
      <p:ext uri="{BB962C8B-B14F-4D97-AF65-F5344CB8AC3E}">
        <p14:creationId xmlns:p14="http://schemas.microsoft.com/office/powerpoint/2010/main" val="197254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4</a:t>
            </a:fld>
            <a:endParaRPr lang="en-US"/>
          </a:p>
        </p:txBody>
      </p:sp>
    </p:spTree>
    <p:extLst>
      <p:ext uri="{BB962C8B-B14F-4D97-AF65-F5344CB8AC3E}">
        <p14:creationId xmlns:p14="http://schemas.microsoft.com/office/powerpoint/2010/main" val="1792743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24</a:t>
            </a:fld>
            <a:endParaRPr lang="en-US"/>
          </a:p>
        </p:txBody>
      </p:sp>
    </p:spTree>
    <p:extLst>
      <p:ext uri="{BB962C8B-B14F-4D97-AF65-F5344CB8AC3E}">
        <p14:creationId xmlns:p14="http://schemas.microsoft.com/office/powerpoint/2010/main" val="2504930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25</a:t>
            </a:fld>
            <a:endParaRPr lang="en-US"/>
          </a:p>
        </p:txBody>
      </p:sp>
    </p:spTree>
    <p:extLst>
      <p:ext uri="{BB962C8B-B14F-4D97-AF65-F5344CB8AC3E}">
        <p14:creationId xmlns:p14="http://schemas.microsoft.com/office/powerpoint/2010/main" val="3766327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26</a:t>
            </a:fld>
            <a:endParaRPr lang="en-US"/>
          </a:p>
        </p:txBody>
      </p:sp>
    </p:spTree>
    <p:extLst>
      <p:ext uri="{BB962C8B-B14F-4D97-AF65-F5344CB8AC3E}">
        <p14:creationId xmlns:p14="http://schemas.microsoft.com/office/powerpoint/2010/main" val="3433788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More</a:t>
            </a:r>
          </a:p>
          <a:p>
            <a:r>
              <a:rPr lang="en-US" dirty="0"/>
              <a:t>4. Less</a:t>
            </a:r>
          </a:p>
          <a:p>
            <a:r>
              <a:rPr lang="en-US" dirty="0"/>
              <a:t>5.</a:t>
            </a:r>
            <a:r>
              <a:rPr lang="en-US" baseline="0" dirty="0"/>
              <a:t> larger; smaller</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27</a:t>
            </a:fld>
            <a:endParaRPr lang="en-US"/>
          </a:p>
        </p:txBody>
      </p:sp>
    </p:spTree>
    <p:extLst>
      <p:ext uri="{BB962C8B-B14F-4D97-AF65-F5344CB8AC3E}">
        <p14:creationId xmlns:p14="http://schemas.microsoft.com/office/powerpoint/2010/main" val="10311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374F70-9C33-48EE-B9A2-1A89FC3619EA}" type="slidenum">
              <a:rPr lang="en-US" sz="1200" smtClean="0"/>
              <a:pPr eaLnBrk="1" hangingPunct="1"/>
              <a:t>28</a:t>
            </a:fld>
            <a:endParaRPr lang="en-US" sz="1200"/>
          </a:p>
        </p:txBody>
      </p:sp>
      <p:sp>
        <p:nvSpPr>
          <p:cNvPr id="13824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3824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Draw </a:t>
                </a:r>
                <a:r>
                  <a:rPr lang="en-US" dirty="0" err="1"/>
                  <a:t>freebody</a:t>
                </a:r>
                <a:r>
                  <a:rPr lang="en-US" dirty="0"/>
                  <a:t> diagram and solve</a:t>
                </a:r>
              </a:p>
              <a:p>
                <a:pPr eaLnBrk="1" hangingPunct="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𝑛𝑒𝑡</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𝑤</m:t>
                      </m:r>
                      <m:r>
                        <a:rPr lang="en-US" b="0" i="1" smtClean="0">
                          <a:latin typeface="Cambria Math"/>
                        </a:rPr>
                        <m:t>=</m:t>
                      </m:r>
                      <m:r>
                        <a:rPr lang="en-US" b="0" i="1" smtClean="0">
                          <a:latin typeface="Cambria Math"/>
                        </a:rPr>
                        <m:t>𝑚𝑎</m:t>
                      </m:r>
                    </m:oMath>
                  </m:oMathPara>
                </a14:m>
                <a:endParaRPr lang="en-US" b="0" dirty="0"/>
              </a:p>
              <a:p>
                <a:pPr eaLnBrk="1" hangingPunct="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−2.25</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oMath>
                  </m:oMathPara>
                </a14:m>
                <a:endParaRPr lang="en-US" b="0" dirty="0"/>
              </a:p>
              <a:p>
                <a:pPr eaLnBrk="1" hangingPunct="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=15.1 </m:t>
                      </m:r>
                      <m:r>
                        <a:rPr lang="en-US" b="0" i="1" smtClean="0">
                          <a:latin typeface="Cambria Math"/>
                        </a:rPr>
                        <m:t>𝑁</m:t>
                      </m:r>
                    </m:oMath>
                  </m:oMathPara>
                </a14:m>
                <a:endParaRPr lang="en-US" dirty="0"/>
              </a:p>
            </p:txBody>
          </p:sp>
        </mc:Choice>
        <mc:Fallback xmlns="">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Draw </a:t>
                </a:r>
                <a:r>
                  <a:rPr lang="en-US" dirty="0" err="1" smtClean="0"/>
                  <a:t>freebody</a:t>
                </a:r>
                <a:r>
                  <a:rPr lang="en-US" dirty="0" smtClean="0"/>
                  <a:t> diagram and </a:t>
                </a:r>
                <a:r>
                  <a:rPr lang="en-US" dirty="0" smtClean="0"/>
                  <a:t>solve</a:t>
                </a:r>
              </a:p>
              <a:p>
                <a:pPr eaLnBrk="1" hangingPunct="1"/>
                <a:r>
                  <a:rPr lang="en-US" b="0" i="0" smtClean="0">
                    <a:latin typeface="Cambria Math"/>
                  </a:rPr>
                  <a:t>𝐹_𝑛𝑒𝑡=𝐹_𝑁−𝑤=𝑚𝑎</a:t>
                </a:r>
                <a:endParaRPr lang="en-US" b="0" dirty="0" smtClean="0"/>
              </a:p>
              <a:p>
                <a:pPr eaLnBrk="1" hangingPunct="1"/>
                <a:r>
                  <a:rPr lang="en-US" b="0" i="0" smtClean="0">
                    <a:latin typeface="Cambria Math"/>
                  </a:rPr>
                  <a:t>𝐹_𝑁−(2 𝑘𝑔)(9.8 𝑚/𝑠^2 )=(2 𝑘𝑔)(−2.25 𝑚/𝑠^2 )</a:t>
                </a:r>
                <a:endParaRPr lang="en-US" b="0" dirty="0" smtClean="0"/>
              </a:p>
              <a:p>
                <a:pPr eaLnBrk="1" hangingPunct="1"/>
                <a:r>
                  <a:rPr lang="en-US" b="0" i="0" smtClean="0">
                    <a:latin typeface="Cambria Math"/>
                  </a:rPr>
                  <a:t>𝐹_𝑁=15.1 𝑁</a:t>
                </a:r>
                <a:endParaRPr lang="en-US" dirty="0" smtClean="0"/>
              </a:p>
            </p:txBody>
          </p:sp>
        </mc:Fallback>
      </mc:AlternateContent>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m:t>
                          </m:r>
                        </m:sub>
                      </m:sSub>
                      <m:r>
                        <a:rPr lang="en-US" b="0" i="1" smtClean="0">
                          <a:latin typeface="Cambria Math"/>
                        </a:rPr>
                        <m:t>=</m:t>
                      </m:r>
                      <m:r>
                        <a:rPr lang="en-US" b="0" i="1" smtClean="0">
                          <a:latin typeface="Cambria Math"/>
                        </a:rPr>
                        <m:t>𝑤</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20°</m:t>
                          </m:r>
                        </m:e>
                      </m:func>
                      <m:r>
                        <a:rPr lang="en-US" b="0" i="1" smtClean="0">
                          <a:latin typeface="Cambria Math"/>
                        </a:rPr>
                        <m:t>=47 </m:t>
                      </m:r>
                      <m:r>
                        <a:rPr lang="en-US" b="0" i="1" smtClean="0">
                          <a:latin typeface="Cambria Math"/>
                        </a:rPr>
                        <m:t>𝑁</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m:t>
                          </m:r>
                        </m:sub>
                      </m:sSub>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m:t>
                          </m:r>
                        </m:sub>
                      </m:sSub>
                      <m:r>
                        <a:rPr lang="en-US" b="0" i="0" smtClean="0">
                          <a:latin typeface="Cambria Math"/>
                        </a:rPr>
                        <m:t>=47 </m:t>
                      </m:r>
                      <m:r>
                        <m:rPr>
                          <m:sty m:val="p"/>
                        </m:rPr>
                        <a:rPr lang="en-US" b="0" i="0" smtClean="0">
                          <a:latin typeface="Cambria Math"/>
                        </a:rPr>
                        <m:t>N</m:t>
                      </m:r>
                    </m:oMath>
                  </m:oMathPara>
                </a14:m>
                <a:endParaRPr lang="en-US" b="0" dirty="0"/>
              </a:p>
            </p:txBody>
          </p:sp>
        </mc:Choice>
        <mc:Fallback xmlns="">
          <p:sp>
            <p:nvSpPr>
              <p:cNvPr id="3" name="Notes Placeholder 2"/>
              <p:cNvSpPr>
                <a:spLocks noGrp="1"/>
              </p:cNvSpPr>
              <p:nvPr>
                <p:ph type="body" idx="1"/>
              </p:nvPr>
            </p:nvSpPr>
            <p:spPr/>
            <p:txBody>
              <a:bodyPr/>
              <a:lstStyle/>
              <a:p>
                <a:r>
                  <a:rPr lang="en-US" b="0" i="0" smtClean="0">
                    <a:latin typeface="Cambria Math"/>
                  </a:rPr>
                  <a:t>𝑤_⊥=𝑤⋅cos⁡〖20°〗=47 𝑁</a:t>
                </a:r>
                <a:endParaRPr lang="en-US" b="0" dirty="0" smtClean="0"/>
              </a:p>
              <a:p>
                <a:r>
                  <a:rPr lang="en-US" b="0" i="0" smtClean="0">
                    <a:latin typeface="Cambria Math"/>
                  </a:rPr>
                  <a:t>𝐹_𝑁−𝑤_⊥=𝑚𝑎=0</a:t>
                </a:r>
                <a:endParaRPr lang="en-US" b="0" dirty="0" smtClean="0"/>
              </a:p>
              <a:p>
                <a:r>
                  <a:rPr lang="en-US" b="0" i="0" smtClean="0">
                    <a:latin typeface="Cambria Math"/>
                  </a:rPr>
                  <a:t>𝐹_𝑁=𝑤_⊥=47 N</a:t>
                </a:r>
                <a:endParaRPr lang="en-US" b="0" dirty="0" smtClean="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29</a:t>
            </a:fld>
            <a:endParaRPr lang="en-US"/>
          </a:p>
        </p:txBody>
      </p:sp>
    </p:spTree>
    <p:extLst>
      <p:ext uri="{BB962C8B-B14F-4D97-AF65-F5344CB8AC3E}">
        <p14:creationId xmlns:p14="http://schemas.microsoft.com/office/powerpoint/2010/main" val="1504139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Oil</a:t>
            </a:r>
            <a:r>
              <a:rPr lang="en-US" baseline="0" dirty="0"/>
              <a:t> to make it smoother</a:t>
            </a:r>
          </a:p>
          <a:p>
            <a:r>
              <a:rPr lang="en-US" baseline="0" dirty="0"/>
              <a:t>No mass on ground, so no normal force</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32</a:t>
            </a:fld>
            <a:endParaRPr lang="en-US"/>
          </a:p>
        </p:txBody>
      </p:sp>
    </p:spTree>
    <p:extLst>
      <p:ext uri="{BB962C8B-B14F-4D97-AF65-F5344CB8AC3E}">
        <p14:creationId xmlns:p14="http://schemas.microsoft.com/office/powerpoint/2010/main" val="3963650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33</a:t>
            </a:fld>
            <a:endParaRPr lang="en-US"/>
          </a:p>
        </p:txBody>
      </p:sp>
    </p:spTree>
    <p:extLst>
      <p:ext uri="{BB962C8B-B14F-4D97-AF65-F5344CB8AC3E}">
        <p14:creationId xmlns:p14="http://schemas.microsoft.com/office/powerpoint/2010/main" val="847153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34</a:t>
            </a:fld>
            <a:endParaRPr lang="en-US"/>
          </a:p>
        </p:txBody>
      </p:sp>
    </p:spTree>
    <p:extLst>
      <p:ext uri="{BB962C8B-B14F-4D97-AF65-F5344CB8AC3E}">
        <p14:creationId xmlns:p14="http://schemas.microsoft.com/office/powerpoint/2010/main" val="2125751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35</a:t>
            </a:fld>
            <a:endParaRPr lang="en-US"/>
          </a:p>
        </p:txBody>
      </p:sp>
    </p:spTree>
    <p:extLst>
      <p:ext uri="{BB962C8B-B14F-4D97-AF65-F5344CB8AC3E}">
        <p14:creationId xmlns:p14="http://schemas.microsoft.com/office/powerpoint/2010/main" val="372630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Nothing</a:t>
            </a:r>
          </a:p>
          <a:p>
            <a:r>
              <a:rPr lang="en-US" dirty="0"/>
              <a:t>3. No</a:t>
            </a:r>
          </a:p>
          <a:p>
            <a:r>
              <a:rPr lang="en-US" dirty="0"/>
              <a:t>4.</a:t>
            </a:r>
            <a:r>
              <a:rPr lang="en-US" baseline="0" dirty="0"/>
              <a:t> Straight</a:t>
            </a:r>
          </a:p>
          <a:p>
            <a:r>
              <a:rPr lang="en-US" baseline="0" dirty="0"/>
              <a:t>5. No</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5</a:t>
            </a:fld>
            <a:endParaRPr lang="en-US"/>
          </a:p>
        </p:txBody>
      </p:sp>
    </p:spTree>
    <p:extLst>
      <p:ext uri="{BB962C8B-B14F-4D97-AF65-F5344CB8AC3E}">
        <p14:creationId xmlns:p14="http://schemas.microsoft.com/office/powerpoint/2010/main" val="588291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36</a:t>
            </a:fld>
            <a:endParaRPr lang="en-US"/>
          </a:p>
        </p:txBody>
      </p:sp>
    </p:spTree>
    <p:extLst>
      <p:ext uri="{BB962C8B-B14F-4D97-AF65-F5344CB8AC3E}">
        <p14:creationId xmlns:p14="http://schemas.microsoft.com/office/powerpoint/2010/main" val="466475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5D16AB-67C9-4474-93BC-E09BA85F2294}" type="slidenum">
              <a:rPr lang="en-US" sz="1200" smtClean="0"/>
              <a:pPr eaLnBrk="1" hangingPunct="1"/>
              <a:t>37</a:t>
            </a:fld>
            <a:endParaRPr lang="en-US" sz="1200"/>
          </a:p>
        </p:txBody>
      </p:sp>
      <p:sp>
        <p:nvSpPr>
          <p:cNvPr id="14745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4746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sym typeface="Symbol" pitchFamily="18" charset="2"/>
                        </a:rPr>
                        <m:t>𝑦</m:t>
                      </m:r>
                      <m:r>
                        <a:rPr lang="en-US" b="0" i="1" dirty="0" smtClean="0">
                          <a:latin typeface="Cambria Math"/>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𝐹</m:t>
                          </m:r>
                        </m:e>
                        <m:sub>
                          <m:r>
                            <a:rPr lang="en-US" b="0" i="1" dirty="0" smtClean="0">
                              <a:latin typeface="Cambria Math"/>
                              <a:sym typeface="Symbol" pitchFamily="18" charset="2"/>
                            </a:rPr>
                            <m:t>𝑁</m:t>
                          </m:r>
                        </m:sub>
                      </m:sSub>
                      <m:r>
                        <a:rPr lang="en-US" i="1" dirty="0" smtClean="0">
                          <a:latin typeface="Cambria Math"/>
                          <a:sym typeface="Symbol" pitchFamily="18" charset="2"/>
                        </a:rPr>
                        <m:t>=</m:t>
                      </m:r>
                      <m:r>
                        <a:rPr lang="en-US" i="1" dirty="0" smtClean="0">
                          <a:latin typeface="Cambria Math"/>
                          <a:sym typeface="Symbol" pitchFamily="18" charset="2"/>
                        </a:rPr>
                        <m:t>𝑊</m:t>
                      </m:r>
                      <m:r>
                        <a:rPr lang="en-US" i="1" dirty="0" smtClean="0">
                          <a:latin typeface="Cambria Math"/>
                          <a:sym typeface="Symbol" pitchFamily="18" charset="2"/>
                        </a:rPr>
                        <m:t>=</m:t>
                      </m:r>
                      <m:r>
                        <a:rPr lang="en-US" i="1" dirty="0" smtClean="0">
                          <a:latin typeface="Cambria Math"/>
                          <a:sym typeface="Symbol" pitchFamily="18" charset="2"/>
                        </a:rPr>
                        <m:t>𝑚𝑔</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sym typeface="Symbol" pitchFamily="18" charset="2"/>
                        </a:rPr>
                        <m:t>𝑥</m:t>
                      </m:r>
                      <m:r>
                        <a:rPr lang="en-US" b="0" i="1" dirty="0" smtClean="0">
                          <a:latin typeface="Cambria Math"/>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𝑓</m:t>
                          </m:r>
                        </m:e>
                        <m:sub>
                          <m:r>
                            <a:rPr lang="en-US" b="0" i="1" dirty="0" smtClean="0">
                              <a:latin typeface="Cambria Math"/>
                              <a:sym typeface="Symbol" pitchFamily="18" charset="2"/>
                            </a:rPr>
                            <m:t>𝑘</m:t>
                          </m:r>
                        </m:sub>
                      </m:sSub>
                      <m:r>
                        <a:rPr lang="en-US" i="1" dirty="0" smtClean="0">
                          <a:latin typeface="Cambria Math"/>
                          <a:sym typeface="Symbol" pitchFamily="18" charset="2"/>
                        </a:rPr>
                        <m:t>=</m:t>
                      </m:r>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𝜇</m:t>
                          </m:r>
                        </m:e>
                        <m:sub>
                          <m:r>
                            <a:rPr lang="en-US" b="0" i="1" dirty="0" smtClean="0">
                              <a:latin typeface="Cambria Math"/>
                              <a:sym typeface="Symbol" pitchFamily="18" charset="2"/>
                            </a:rPr>
                            <m:t>𝑘</m:t>
                          </m:r>
                        </m:sub>
                      </m:sSub>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𝐹</m:t>
                          </m:r>
                        </m:e>
                        <m:sub>
                          <m:r>
                            <a:rPr lang="en-US" b="0" i="1" dirty="0" smtClean="0">
                              <a:latin typeface="Cambria Math"/>
                              <a:sym typeface="Symbol" pitchFamily="18" charset="2"/>
                            </a:rPr>
                            <m:t>𝑁</m:t>
                          </m:r>
                        </m:sub>
                      </m:sSub>
                      <m:r>
                        <a:rPr lang="en-US" i="1" dirty="0" smtClean="0">
                          <a:latin typeface="Cambria Math"/>
                          <a:sym typeface="Symbol" pitchFamily="18" charset="2"/>
                        </a:rPr>
                        <m:t>=</m:t>
                      </m:r>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𝜇</m:t>
                          </m:r>
                        </m:e>
                        <m:sub>
                          <m:r>
                            <a:rPr lang="en-US" b="0" i="1" dirty="0" smtClean="0">
                              <a:latin typeface="Cambria Math"/>
                              <a:sym typeface="Symbol" pitchFamily="18" charset="2"/>
                            </a:rPr>
                            <m:t>𝑘</m:t>
                          </m:r>
                        </m:sub>
                      </m:sSub>
                      <m:r>
                        <a:rPr lang="en-US" i="1" dirty="0" err="1" smtClean="0">
                          <a:latin typeface="Cambria Math"/>
                          <a:sym typeface="Symbol" pitchFamily="18" charset="2"/>
                        </a:rPr>
                        <m:t>𝑚𝑔</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sym typeface="Symbol" pitchFamily="18" charset="2"/>
                        </a:rPr>
                        <m:t>𝐹</m:t>
                      </m:r>
                      <m:r>
                        <a:rPr lang="en-US" i="1" dirty="0" smtClean="0">
                          <a:latin typeface="Cambria Math"/>
                          <a:sym typeface="Symbol" pitchFamily="18" charset="2"/>
                        </a:rPr>
                        <m:t>=</m:t>
                      </m:r>
                      <m:r>
                        <a:rPr lang="en-US" i="1" dirty="0" smtClean="0">
                          <a:latin typeface="Cambria Math"/>
                          <a:sym typeface="Symbol" pitchFamily="18" charset="2"/>
                        </a:rPr>
                        <m:t>𝑚𝑎</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𝜇</m:t>
                          </m:r>
                        </m:e>
                        <m:sub>
                          <m:r>
                            <a:rPr lang="en-US" b="0" i="1" dirty="0" smtClean="0">
                              <a:latin typeface="Cambria Math"/>
                              <a:sym typeface="Symbol" pitchFamily="18" charset="2"/>
                            </a:rPr>
                            <m:t>𝑘</m:t>
                          </m:r>
                        </m:sub>
                      </m:sSub>
                      <m:r>
                        <a:rPr lang="en-US" i="1" dirty="0" err="1" smtClean="0">
                          <a:latin typeface="Cambria Math"/>
                          <a:sym typeface="Symbol" pitchFamily="18" charset="2"/>
                        </a:rPr>
                        <m:t>𝑚𝑔</m:t>
                      </m:r>
                      <m:r>
                        <a:rPr lang="en-US" i="1" dirty="0" smtClean="0">
                          <a:latin typeface="Cambria Math"/>
                          <a:sym typeface="Symbol" pitchFamily="18" charset="2"/>
                        </a:rPr>
                        <m:t>=</m:t>
                      </m:r>
                      <m:r>
                        <a:rPr lang="en-US" i="1" dirty="0" smtClean="0">
                          <a:latin typeface="Cambria Math"/>
                          <a:sym typeface="Symbol" pitchFamily="18" charset="2"/>
                        </a:rPr>
                        <m:t>𝑚𝑎</m:t>
                      </m:r>
                      <m:r>
                        <a:rPr lang="en-US" b="0" i="1" dirty="0" smtClean="0">
                          <a:latin typeface="Cambria Math" panose="02040503050406030204" pitchFamily="18" charset="0"/>
                          <a:sym typeface="Symbol" pitchFamily="18" charset="2"/>
                        </a:rPr>
                        <m:t>→</m:t>
                      </m:r>
                      <m:r>
                        <a:rPr lang="en-US" i="1" dirty="0" smtClean="0">
                          <a:latin typeface="Cambria Math"/>
                          <a:sym typeface="Symbol" pitchFamily="18" charset="2"/>
                        </a:rPr>
                        <m:t> </m:t>
                      </m:r>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𝜇</m:t>
                          </m:r>
                        </m:e>
                        <m:sub>
                          <m:r>
                            <a:rPr lang="en-US" b="0" i="1" dirty="0" smtClean="0">
                              <a:latin typeface="Cambria Math"/>
                              <a:sym typeface="Symbol" pitchFamily="18" charset="2"/>
                            </a:rPr>
                            <m:t>𝑘</m:t>
                          </m:r>
                        </m:sub>
                      </m:sSub>
                      <m:r>
                        <a:rPr lang="en-US" i="1" dirty="0" smtClean="0">
                          <a:latin typeface="Cambria Math"/>
                          <a:sym typeface="Symbol" pitchFamily="18" charset="2"/>
                        </a:rPr>
                        <m:t>𝑔</m:t>
                      </m:r>
                      <m:r>
                        <a:rPr lang="en-US" i="1" dirty="0" smtClean="0">
                          <a:latin typeface="Cambria Math"/>
                          <a:sym typeface="Symbol" pitchFamily="18" charset="2"/>
                        </a:rPr>
                        <m:t>=</m:t>
                      </m:r>
                      <m:r>
                        <a:rPr lang="en-US" i="1" dirty="0" smtClean="0">
                          <a:latin typeface="Cambria Math"/>
                          <a:sym typeface="Symbol" pitchFamily="18" charset="2"/>
                        </a:rPr>
                        <m:t>𝑎</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𝑣</m:t>
                          </m:r>
                        </m:e>
                        <m:sup>
                          <m:r>
                            <a:rPr lang="en-US" b="0" i="1" dirty="0" smtClean="0">
                              <a:latin typeface="Cambria Math"/>
                              <a:sym typeface="Symbol" pitchFamily="18" charset="2"/>
                            </a:rPr>
                            <m:t>2</m:t>
                          </m:r>
                        </m:sup>
                      </m:sSup>
                      <m:r>
                        <a:rPr lang="en-US" i="1" dirty="0" smtClean="0">
                          <a:latin typeface="Cambria Math"/>
                          <a:sym typeface="Symbol" pitchFamily="18" charset="2"/>
                        </a:rPr>
                        <m:t>=</m:t>
                      </m:r>
                      <m:sSubSup>
                        <m:sSubSupPr>
                          <m:ctrlPr>
                            <a:rPr lang="en-US" b="0" i="1" dirty="0" smtClean="0">
                              <a:latin typeface="Cambria Math" panose="02040503050406030204" pitchFamily="18" charset="0"/>
                              <a:sym typeface="Symbol" pitchFamily="18" charset="2"/>
                            </a:rPr>
                          </m:ctrlPr>
                        </m:sSubSupPr>
                        <m:e>
                          <m:r>
                            <a:rPr lang="en-US" i="1" dirty="0" smtClean="0">
                              <a:latin typeface="Cambria Math"/>
                              <a:sym typeface="Symbol" pitchFamily="18" charset="2"/>
                            </a:rPr>
                            <m:t>𝑣</m:t>
                          </m:r>
                        </m:e>
                        <m:sub>
                          <m:r>
                            <a:rPr lang="en-US" b="0" i="1" dirty="0" smtClean="0">
                              <a:latin typeface="Cambria Math"/>
                              <a:sym typeface="Symbol" pitchFamily="18" charset="2"/>
                            </a:rPr>
                            <m:t>0</m:t>
                          </m:r>
                        </m:sub>
                        <m:sup>
                          <m:r>
                            <a:rPr lang="en-US" b="0" i="1" dirty="0" smtClean="0">
                              <a:latin typeface="Cambria Math"/>
                              <a:sym typeface="Symbol" pitchFamily="18" charset="2"/>
                            </a:rPr>
                            <m:t>2</m:t>
                          </m:r>
                        </m:sup>
                      </m:sSubSup>
                      <m:r>
                        <a:rPr lang="en-US" i="1" dirty="0" smtClean="0">
                          <a:latin typeface="Cambria Math"/>
                          <a:sym typeface="Symbol" pitchFamily="18" charset="2"/>
                        </a:rPr>
                        <m:t>+2</m:t>
                      </m:r>
                      <m:r>
                        <a:rPr lang="en-US" i="1" dirty="0" smtClean="0">
                          <a:latin typeface="Cambria Math"/>
                          <a:sym typeface="Symbol" pitchFamily="18" charset="2"/>
                        </a:rPr>
                        <m:t>𝑎𝑥</m:t>
                      </m:r>
                      <m:r>
                        <a:rPr lang="en-US" b="0" i="1" dirty="0" smtClean="0">
                          <a:latin typeface="Cambria Math" panose="02040503050406030204" pitchFamily="18" charset="0"/>
                          <a:sym typeface="Symbol" pitchFamily="18" charset="2"/>
                        </a:rPr>
                        <m:t>→</m:t>
                      </m:r>
                      <m:r>
                        <a:rPr lang="en-US" i="1" dirty="0" smtClean="0">
                          <a:latin typeface="Cambria Math"/>
                          <a:sym typeface="Symbol" pitchFamily="18" charset="2"/>
                        </a:rPr>
                        <m:t> </m:t>
                      </m:r>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𝑣</m:t>
                          </m:r>
                        </m:e>
                        <m:sup>
                          <m:r>
                            <a:rPr lang="en-US" b="0" i="1" dirty="0" smtClean="0">
                              <a:latin typeface="Cambria Math"/>
                              <a:sym typeface="Symbol" pitchFamily="18" charset="2"/>
                            </a:rPr>
                            <m:t>2</m:t>
                          </m:r>
                        </m:sup>
                      </m:sSup>
                      <m:r>
                        <a:rPr lang="en-US" i="1" dirty="0" smtClean="0">
                          <a:latin typeface="Cambria Math"/>
                          <a:sym typeface="Symbol" pitchFamily="18" charset="2"/>
                        </a:rPr>
                        <m:t>=</m:t>
                      </m:r>
                      <m:sSubSup>
                        <m:sSubSupPr>
                          <m:ctrlPr>
                            <a:rPr lang="en-US" b="0" i="1" dirty="0" smtClean="0">
                              <a:latin typeface="Cambria Math" panose="02040503050406030204" pitchFamily="18" charset="0"/>
                              <a:sym typeface="Symbol" pitchFamily="18" charset="2"/>
                            </a:rPr>
                          </m:ctrlPr>
                        </m:sSubSupPr>
                        <m:e>
                          <m:r>
                            <a:rPr lang="en-US" i="1" dirty="0" smtClean="0">
                              <a:latin typeface="Cambria Math"/>
                              <a:sym typeface="Symbol" pitchFamily="18" charset="2"/>
                            </a:rPr>
                            <m:t>𝑣</m:t>
                          </m:r>
                        </m:e>
                        <m:sub>
                          <m:r>
                            <a:rPr lang="en-US" b="0" i="1" dirty="0" smtClean="0">
                              <a:latin typeface="Cambria Math"/>
                              <a:sym typeface="Symbol" pitchFamily="18" charset="2"/>
                            </a:rPr>
                            <m:t>0</m:t>
                          </m:r>
                        </m:sub>
                        <m:sup>
                          <m:r>
                            <a:rPr lang="en-US" b="0" i="1" dirty="0" smtClean="0">
                              <a:latin typeface="Cambria Math"/>
                              <a:sym typeface="Symbol" pitchFamily="18" charset="2"/>
                            </a:rPr>
                            <m:t>2</m:t>
                          </m:r>
                        </m:sup>
                      </m:sSubSup>
                      <m:r>
                        <a:rPr lang="en-US" i="1" dirty="0" smtClean="0">
                          <a:latin typeface="Cambria Math"/>
                          <a:sym typeface="Symbol" pitchFamily="18" charset="2"/>
                        </a:rPr>
                        <m:t>+2</m:t>
                      </m:r>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𝜇</m:t>
                          </m:r>
                        </m:e>
                        <m:sub>
                          <m:r>
                            <a:rPr lang="en-US" b="0" i="1" dirty="0" smtClean="0">
                              <a:latin typeface="Cambria Math"/>
                              <a:sym typeface="Symbol" pitchFamily="18" charset="2"/>
                            </a:rPr>
                            <m:t>𝑘</m:t>
                          </m:r>
                        </m:sub>
                      </m:sSub>
                      <m:r>
                        <a:rPr lang="en-US" i="1" dirty="0" smtClean="0">
                          <a:latin typeface="Cambria Math"/>
                          <a:sym typeface="Symbol" pitchFamily="18" charset="2"/>
                        </a:rPr>
                        <m:t>𝑔𝑥</m:t>
                      </m:r>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0=</m:t>
                      </m:r>
                      <m:sSup>
                        <m:sSupPr>
                          <m:ctrlPr>
                            <a:rPr lang="en-US" b="0" i="1"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30.0</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dirty="0" smtClean="0">
                              <a:latin typeface="Cambria Math"/>
                              <a:sym typeface="Wingdings" pitchFamily="2" charset="2"/>
                            </a:rPr>
                            <m:t>2</m:t>
                          </m:r>
                        </m:sup>
                      </m:sSup>
                      <m:r>
                        <a:rPr lang="en-US" i="1" dirty="0" smtClean="0">
                          <a:latin typeface="Cambria Math"/>
                          <a:sym typeface="Wingdings" pitchFamily="2" charset="2"/>
                        </a:rPr>
                        <m:t>+2</m:t>
                      </m:r>
                      <m:d>
                        <m:dPr>
                          <m:ctrlPr>
                            <a:rPr lang="en-US" i="1" dirty="0" smtClean="0">
                              <a:latin typeface="Cambria Math" panose="02040503050406030204" pitchFamily="18" charset="0"/>
                              <a:sym typeface="Wingdings" pitchFamily="2" charset="2"/>
                            </a:rPr>
                          </m:ctrlPr>
                        </m:dPr>
                        <m:e>
                          <m:r>
                            <a:rPr lang="en-US" i="1" dirty="0" smtClean="0">
                              <a:latin typeface="Cambria Math"/>
                              <a:sym typeface="Symbol" pitchFamily="18" charset="2"/>
                            </a:rPr>
                            <m:t>0.800</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−9.80</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𝑠</m:t>
                                  </m:r>
                                </m:e>
                                <m:sup>
                                  <m:r>
                                    <a:rPr lang="en-US" b="0" i="1" dirty="0" smtClean="0">
                                      <a:latin typeface="Cambria Math"/>
                                      <a:sym typeface="Symbol" pitchFamily="18" charset="2"/>
                                    </a:rPr>
                                    <m:t>2</m:t>
                                  </m:r>
                                </m:sup>
                              </m:sSup>
                            </m:den>
                          </m:f>
                        </m:e>
                      </m:d>
                      <m:r>
                        <a:rPr lang="en-US" i="1" dirty="0" smtClean="0">
                          <a:latin typeface="Cambria Math"/>
                          <a:sym typeface="Symbol" pitchFamily="18" charset="2"/>
                        </a:rPr>
                        <m:t>𝑥</m:t>
                      </m:r>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−900 </m:t>
                      </m:r>
                      <m:sSup>
                        <m:sSupPr>
                          <m:ctrlPr>
                            <a:rPr lang="en-US" b="0" i="1"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dirty="0" smtClean="0">
                              <a:latin typeface="Cambria Math"/>
                              <a:sym typeface="Wingdings" pitchFamily="2" charset="2"/>
                            </a:rPr>
                            <m:t>2</m:t>
                          </m:r>
                        </m:sup>
                      </m:sSup>
                      <m:r>
                        <a:rPr lang="en-US" i="1" dirty="0" smtClean="0">
                          <a:latin typeface="Cambria Math"/>
                          <a:sym typeface="Wingdings" pitchFamily="2" charset="2"/>
                        </a:rPr>
                        <m:t>=</m:t>
                      </m:r>
                      <m:d>
                        <m:dPr>
                          <m:ctrlPr>
                            <a:rPr lang="en-US" b="0"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15.7</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𝑠</m:t>
                                  </m:r>
                                </m:e>
                                <m:sup>
                                  <m:r>
                                    <a:rPr lang="en-US" b="0" i="1" dirty="0" smtClean="0">
                                      <a:latin typeface="Cambria Math"/>
                                      <a:sym typeface="Wingdings" pitchFamily="2" charset="2"/>
                                    </a:rPr>
                                    <m:t>2</m:t>
                                  </m:r>
                                </m:sup>
                              </m:sSup>
                            </m:den>
                          </m:f>
                        </m:e>
                      </m:d>
                      <m:r>
                        <a:rPr lang="en-US" i="1" dirty="0" smtClean="0">
                          <a:latin typeface="Cambria Math"/>
                          <a:sym typeface="Wingdings" pitchFamily="2" charset="2"/>
                        </a:rPr>
                        <m:t>𝑥</m:t>
                      </m:r>
                      <m:r>
                        <a:rPr lang="en-US" i="1" dirty="0" smtClean="0">
                          <a:latin typeface="Cambria Math"/>
                          <a:sym typeface="Wingdings" pitchFamily="2" charset="2"/>
                        </a:rPr>
                        <m:t>  </m:t>
                      </m:r>
                      <m:r>
                        <a:rPr lang="en-US" i="1" dirty="0" smtClean="0">
                          <a:latin typeface="Cambria Math"/>
                          <a:sym typeface="Wingdings" pitchFamily="2" charset="2"/>
                        </a:rPr>
                        <m:t>𝑥</m:t>
                      </m:r>
                      <m:r>
                        <a:rPr lang="en-US" i="1" dirty="0" smtClean="0">
                          <a:latin typeface="Cambria Math"/>
                          <a:sym typeface="Wingdings" pitchFamily="2" charset="2"/>
                        </a:rPr>
                        <m:t>=57.3 </m:t>
                      </m:r>
                      <m:r>
                        <a:rPr lang="en-US" i="1" dirty="0" smtClean="0">
                          <a:latin typeface="Cambria Math"/>
                          <a:sym typeface="Wingdings" pitchFamily="2" charset="2"/>
                        </a:rPr>
                        <m:t>𝑚</m:t>
                      </m:r>
                    </m:oMath>
                  </m:oMathPara>
                </a14:m>
                <a:endParaRPr lang="en-US" dirty="0">
                  <a:sym typeface="Wingdings" pitchFamily="2" charset="2"/>
                </a:endParaRPr>
              </a:p>
            </p:txBody>
          </p:sp>
        </mc:Choice>
        <mc:Fallback xmlns="">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sym typeface="Symbol" pitchFamily="18" charset="2"/>
                  </a:rPr>
                  <a:t>𝑦: </a:t>
                </a:r>
                <a:r>
                  <a:rPr lang="en-US" i="0" dirty="0" smtClean="0">
                    <a:latin typeface="Cambria Math"/>
                    <a:sym typeface="Symbol" pitchFamily="18" charset="2"/>
                  </a:rPr>
                  <a:t>𝐹</a:t>
                </a:r>
                <a:r>
                  <a:rPr lang="en-US" b="0" i="0" dirty="0" smtClean="0">
                    <a:latin typeface="Cambria Math"/>
                    <a:sym typeface="Symbol" pitchFamily="18" charset="2"/>
                  </a:rPr>
                  <a:t>_𝑁</a:t>
                </a:r>
                <a:r>
                  <a:rPr lang="en-US" i="0" dirty="0" smtClean="0">
                    <a:latin typeface="Cambria Math"/>
                    <a:sym typeface="Symbol" pitchFamily="18" charset="2"/>
                  </a:rPr>
                  <a:t>=𝑊=𝑚𝑔</a:t>
                </a:r>
                <a:endParaRPr lang="en-US" dirty="0" smtClean="0">
                  <a:sym typeface="Symbol" pitchFamily="18" charset="2"/>
                </a:endParaRPr>
              </a:p>
              <a:p>
                <a:pPr eaLnBrk="1" hangingPunct="1"/>
                <a:r>
                  <a:rPr lang="en-US" b="0" i="0" dirty="0" smtClean="0">
                    <a:latin typeface="Cambria Math"/>
                    <a:sym typeface="Symbol" pitchFamily="18" charset="2"/>
                  </a:rPr>
                  <a:t>𝑥: </a:t>
                </a:r>
                <a:r>
                  <a:rPr lang="en-US" i="0" dirty="0" smtClean="0">
                    <a:latin typeface="Cambria Math"/>
                    <a:sym typeface="Symbol" pitchFamily="18" charset="2"/>
                  </a:rPr>
                  <a:t>𝑓</a:t>
                </a:r>
                <a:r>
                  <a:rPr lang="en-US" b="0" i="0" dirty="0" smtClean="0">
                    <a:latin typeface="Cambria Math"/>
                    <a:sym typeface="Symbol" pitchFamily="18" charset="2"/>
                  </a:rPr>
                  <a:t>_𝑘</a:t>
                </a:r>
                <a:r>
                  <a:rPr lang="en-US" i="0" dirty="0" smtClean="0">
                    <a:latin typeface="Cambria Math"/>
                    <a:sym typeface="Symbol" pitchFamily="18" charset="2"/>
                  </a:rPr>
                  <a:t>=</a:t>
                </a:r>
                <a:r>
                  <a:rPr lang="en-US" b="0" i="0" dirty="0" smtClean="0">
                    <a:latin typeface="Cambria Math"/>
                    <a:sym typeface="Symbol" pitchFamily="18" charset="2"/>
                  </a:rPr>
                  <a:t>𝜇_𝑘 </a:t>
                </a:r>
                <a:r>
                  <a:rPr lang="en-US" i="0" dirty="0" smtClean="0">
                    <a:latin typeface="Cambria Math"/>
                    <a:sym typeface="Symbol" pitchFamily="18" charset="2"/>
                  </a:rPr>
                  <a:t>𝐹</a:t>
                </a:r>
                <a:r>
                  <a:rPr lang="en-US" b="0" i="0" dirty="0" smtClean="0">
                    <a:latin typeface="Cambria Math"/>
                    <a:sym typeface="Symbol" pitchFamily="18" charset="2"/>
                  </a:rPr>
                  <a:t>_𝑁</a:t>
                </a:r>
                <a:r>
                  <a:rPr lang="en-US" i="0" dirty="0" smtClean="0">
                    <a:latin typeface="Cambria Math"/>
                    <a:sym typeface="Symbol" pitchFamily="18" charset="2"/>
                  </a:rPr>
                  <a:t>=</a:t>
                </a:r>
                <a:r>
                  <a:rPr lang="en-US" b="0" i="0" dirty="0" smtClean="0">
                    <a:latin typeface="Cambria Math"/>
                    <a:sym typeface="Symbol" pitchFamily="18" charset="2"/>
                  </a:rPr>
                  <a:t>𝜇_𝑘</a:t>
                </a:r>
                <a:r>
                  <a:rPr lang="en-US" b="0" i="0" dirty="0" err="1" smtClean="0">
                    <a:latin typeface="Cambria Math"/>
                    <a:sym typeface="Symbol" pitchFamily="18" charset="2"/>
                  </a:rPr>
                  <a:t> </a:t>
                </a:r>
                <a:r>
                  <a:rPr lang="en-US" i="0" dirty="0" err="1" smtClean="0">
                    <a:latin typeface="Cambria Math"/>
                    <a:sym typeface="Symbol" pitchFamily="18" charset="2"/>
                  </a:rPr>
                  <a:t>𝑚𝑔</a:t>
                </a:r>
                <a:endParaRPr lang="en-US" dirty="0" smtClean="0">
                  <a:sym typeface="Symbol" pitchFamily="18" charset="2"/>
                </a:endParaRPr>
              </a:p>
              <a:p>
                <a:pPr eaLnBrk="1" hangingPunct="1"/>
                <a:r>
                  <a:rPr lang="en-US" b="0" i="0" dirty="0" smtClean="0">
                    <a:latin typeface="Cambria Math"/>
                    <a:sym typeface="Symbol" pitchFamily="18" charset="2"/>
                  </a:rPr>
                  <a:t>𝐹</a:t>
                </a:r>
                <a:r>
                  <a:rPr lang="en-US" i="0" dirty="0" smtClean="0">
                    <a:latin typeface="Cambria Math"/>
                    <a:sym typeface="Symbol" pitchFamily="18" charset="2"/>
                  </a:rPr>
                  <a:t>=𝑚𝑎</a:t>
                </a:r>
                <a:endParaRPr lang="en-US" dirty="0" smtClean="0">
                  <a:sym typeface="Symbol" pitchFamily="18" charset="2"/>
                </a:endParaRPr>
              </a:p>
              <a:p>
                <a:pPr eaLnBrk="1" hangingPunct="1"/>
                <a:r>
                  <a:rPr lang="en-US" b="0" i="0" dirty="0" smtClean="0">
                    <a:latin typeface="Cambria Math"/>
                    <a:sym typeface="Symbol" pitchFamily="18" charset="2"/>
                  </a:rPr>
                  <a:t>𝜇_𝑘</a:t>
                </a:r>
                <a:r>
                  <a:rPr lang="en-US" b="0" i="0" dirty="0" err="1" smtClean="0">
                    <a:latin typeface="Cambria Math"/>
                    <a:sym typeface="Symbol" pitchFamily="18" charset="2"/>
                  </a:rPr>
                  <a:t> </a:t>
                </a:r>
                <a:r>
                  <a:rPr lang="en-US" i="0" dirty="0" err="1" smtClean="0">
                    <a:latin typeface="Cambria Math"/>
                    <a:sym typeface="Symbol" pitchFamily="18" charset="2"/>
                  </a:rPr>
                  <a:t>𝑚𝑔</a:t>
                </a:r>
                <a:r>
                  <a:rPr lang="en-US" i="0" dirty="0" smtClean="0">
                    <a:latin typeface="Cambria Math"/>
                    <a:sym typeface="Symbol" pitchFamily="18" charset="2"/>
                  </a:rPr>
                  <a:t>=𝑚𝑎 </a:t>
                </a:r>
                <a:r>
                  <a:rPr lang="en-US" i="0" dirty="0" smtClean="0">
                    <a:latin typeface="Cambria Math"/>
                    <a:sym typeface="Wingdings" pitchFamily="2" charset="2"/>
                  </a:rPr>
                  <a:t> </a:t>
                </a:r>
                <a:r>
                  <a:rPr lang="en-US" b="0" i="0" dirty="0" smtClean="0">
                    <a:latin typeface="Cambria Math"/>
                    <a:sym typeface="Symbol" pitchFamily="18" charset="2"/>
                  </a:rPr>
                  <a:t>𝜇_𝑘 </a:t>
                </a:r>
                <a:r>
                  <a:rPr lang="en-US" i="0" dirty="0" smtClean="0">
                    <a:latin typeface="Cambria Math"/>
                    <a:sym typeface="Symbol" pitchFamily="18" charset="2"/>
                  </a:rPr>
                  <a:t>𝑔=𝑎</a:t>
                </a:r>
                <a:endParaRPr lang="en-US" dirty="0" smtClean="0">
                  <a:sym typeface="Symbol" pitchFamily="18" charset="2"/>
                </a:endParaRPr>
              </a:p>
              <a:p>
                <a:pPr eaLnBrk="1" hangingPunct="1"/>
                <a:r>
                  <a:rPr lang="en-US" i="0" dirty="0" smtClean="0">
                    <a:latin typeface="Cambria Math"/>
                    <a:sym typeface="Symbol" pitchFamily="18" charset="2"/>
                  </a:rPr>
                  <a:t>𝑣</a:t>
                </a:r>
                <a:r>
                  <a:rPr lang="en-US" b="0" i="0" dirty="0" smtClean="0">
                    <a:latin typeface="Cambria Math"/>
                    <a:sym typeface="Symbol" pitchFamily="18" charset="2"/>
                  </a:rPr>
                  <a:t>^2</a:t>
                </a:r>
                <a:r>
                  <a:rPr lang="en-US" i="0" dirty="0" smtClean="0">
                    <a:latin typeface="Cambria Math"/>
                    <a:sym typeface="Symbol" pitchFamily="18" charset="2"/>
                  </a:rPr>
                  <a:t>=𝑣</a:t>
                </a:r>
                <a:r>
                  <a:rPr lang="en-US" b="0" i="0" dirty="0" smtClean="0">
                    <a:latin typeface="Cambria Math"/>
                    <a:sym typeface="Symbol" pitchFamily="18" charset="2"/>
                  </a:rPr>
                  <a:t>_0^2</a:t>
                </a:r>
                <a:r>
                  <a:rPr lang="en-US" i="0" dirty="0" smtClean="0">
                    <a:latin typeface="Cambria Math"/>
                    <a:sym typeface="Symbol" pitchFamily="18" charset="2"/>
                  </a:rPr>
                  <a:t>+2𝑎𝑥 </a:t>
                </a:r>
                <a:r>
                  <a:rPr lang="en-US" i="0" dirty="0" smtClean="0">
                    <a:latin typeface="Cambria Math"/>
                    <a:sym typeface="Wingdings" pitchFamily="2" charset="2"/>
                  </a:rPr>
                  <a:t> </a:t>
                </a:r>
                <a:r>
                  <a:rPr lang="en-US" i="0" dirty="0" smtClean="0">
                    <a:latin typeface="Cambria Math"/>
                    <a:sym typeface="Symbol" pitchFamily="18" charset="2"/>
                  </a:rPr>
                  <a:t>𝑣</a:t>
                </a:r>
                <a:r>
                  <a:rPr lang="en-US" b="0" i="0" dirty="0" smtClean="0">
                    <a:latin typeface="Cambria Math"/>
                    <a:sym typeface="Symbol" pitchFamily="18" charset="2"/>
                  </a:rPr>
                  <a:t>^2</a:t>
                </a:r>
                <a:r>
                  <a:rPr lang="en-US" i="0" dirty="0" smtClean="0">
                    <a:latin typeface="Cambria Math"/>
                    <a:sym typeface="Symbol" pitchFamily="18" charset="2"/>
                  </a:rPr>
                  <a:t>=𝑣</a:t>
                </a:r>
                <a:r>
                  <a:rPr lang="en-US" b="0" i="0" dirty="0" smtClean="0">
                    <a:latin typeface="Cambria Math"/>
                    <a:sym typeface="Symbol" pitchFamily="18" charset="2"/>
                  </a:rPr>
                  <a:t>_0^2</a:t>
                </a:r>
                <a:r>
                  <a:rPr lang="en-US" i="0" dirty="0" smtClean="0">
                    <a:latin typeface="Cambria Math"/>
                    <a:sym typeface="Symbol" pitchFamily="18" charset="2"/>
                  </a:rPr>
                  <a:t>+2</a:t>
                </a:r>
                <a:r>
                  <a:rPr lang="en-US" b="0" i="0" dirty="0" smtClean="0">
                    <a:latin typeface="Cambria Math"/>
                    <a:sym typeface="Symbol" pitchFamily="18" charset="2"/>
                  </a:rPr>
                  <a:t>𝜇_𝑘 </a:t>
                </a:r>
                <a:r>
                  <a:rPr lang="en-US" i="0" dirty="0" smtClean="0">
                    <a:latin typeface="Cambria Math"/>
                    <a:sym typeface="Symbol" pitchFamily="18" charset="2"/>
                  </a:rPr>
                  <a:t>𝑔𝑥</a:t>
                </a:r>
                <a:endParaRPr lang="en-US" i="1" dirty="0" smtClean="0">
                  <a:latin typeface="Cambria Math"/>
                  <a:sym typeface="Symbol" pitchFamily="18" charset="2"/>
                </a:endParaRPr>
              </a:p>
              <a:p>
                <a:pPr eaLnBrk="1" hangingPunct="1"/>
                <a:r>
                  <a:rPr lang="en-US" i="0" dirty="0" smtClean="0">
                    <a:latin typeface="Cambria Math"/>
                    <a:sym typeface="Wingdings" pitchFamily="2" charset="2"/>
                  </a:rPr>
                  <a:t>0=(30.0 𝑚/𝑠)</a:t>
                </a:r>
                <a:r>
                  <a:rPr lang="en-US" b="0" i="0" dirty="0" smtClean="0">
                    <a:latin typeface="Cambria Math"/>
                    <a:sym typeface="Wingdings" pitchFamily="2" charset="2"/>
                  </a:rPr>
                  <a:t>^2</a:t>
                </a:r>
                <a:r>
                  <a:rPr lang="en-US" i="0" dirty="0" smtClean="0">
                    <a:latin typeface="Cambria Math"/>
                    <a:sym typeface="Wingdings" pitchFamily="2" charset="2"/>
                  </a:rPr>
                  <a:t>+2(</a:t>
                </a:r>
                <a:r>
                  <a:rPr lang="en-US" i="0" dirty="0" smtClean="0">
                    <a:latin typeface="Cambria Math"/>
                    <a:sym typeface="Symbol" pitchFamily="18" charset="2"/>
                  </a:rPr>
                  <a:t>0.800)(−9.80 𝑚/𝑠</a:t>
                </a:r>
                <a:r>
                  <a:rPr lang="en-US" b="0" i="0" dirty="0" smtClean="0">
                    <a:latin typeface="Cambria Math"/>
                    <a:sym typeface="Symbol" pitchFamily="18" charset="2"/>
                  </a:rPr>
                  <a:t>^2 )</a:t>
                </a:r>
                <a:r>
                  <a:rPr lang="en-US" i="0" dirty="0" smtClean="0">
                    <a:latin typeface="Cambria Math"/>
                    <a:sym typeface="Symbol" pitchFamily="18" charset="2"/>
                  </a:rPr>
                  <a:t>𝑥</a:t>
                </a:r>
                <a:endParaRPr lang="en-US" i="1" dirty="0" smtClean="0">
                  <a:latin typeface="Cambria Math"/>
                  <a:sym typeface="Symbol" pitchFamily="18" charset="2"/>
                </a:endParaRPr>
              </a:p>
              <a:p>
                <a:pPr eaLnBrk="1" hangingPunct="1"/>
                <a:r>
                  <a:rPr lang="en-US" i="0" dirty="0" smtClean="0">
                    <a:latin typeface="Cambria Math"/>
                    <a:sym typeface="Wingdings" pitchFamily="2" charset="2"/>
                  </a:rPr>
                  <a:t>−900 (𝑚/𝑠)</a:t>
                </a:r>
                <a:r>
                  <a:rPr lang="en-US" b="0" i="0" dirty="0" smtClean="0">
                    <a:latin typeface="Cambria Math"/>
                    <a:sym typeface="Wingdings" pitchFamily="2" charset="2"/>
                  </a:rPr>
                  <a:t>^2</a:t>
                </a:r>
                <a:r>
                  <a:rPr lang="en-US" i="0" dirty="0" smtClean="0">
                    <a:latin typeface="Cambria Math"/>
                    <a:sym typeface="Wingdings" pitchFamily="2" charset="2"/>
                  </a:rPr>
                  <a:t>=</a:t>
                </a:r>
                <a:r>
                  <a:rPr lang="en-US" b="0" i="0" dirty="0" smtClean="0">
                    <a:latin typeface="Cambria Math"/>
                    <a:sym typeface="Wingdings" pitchFamily="2" charset="2"/>
                  </a:rPr>
                  <a:t>(</a:t>
                </a:r>
                <a:r>
                  <a:rPr lang="en-US" i="0" dirty="0" smtClean="0">
                    <a:latin typeface="Cambria Math"/>
                    <a:sym typeface="Wingdings" pitchFamily="2" charset="2"/>
                  </a:rPr>
                  <a:t>15.7 𝑚/𝑠</a:t>
                </a:r>
                <a:r>
                  <a:rPr lang="en-US" b="0" i="0" dirty="0" smtClean="0">
                    <a:latin typeface="Cambria Math"/>
                    <a:sym typeface="Wingdings" pitchFamily="2" charset="2"/>
                  </a:rPr>
                  <a:t>^2 )</a:t>
                </a:r>
                <a:r>
                  <a:rPr lang="en-US" i="0" dirty="0" smtClean="0">
                    <a:latin typeface="Cambria Math"/>
                    <a:sym typeface="Wingdings" pitchFamily="2" charset="2"/>
                  </a:rPr>
                  <a:t>𝑥  𝑥=57.3 𝑚</a:t>
                </a:r>
                <a:endParaRPr lang="en-US" dirty="0" smtClean="0">
                  <a:sym typeface="Wingdings" pitchFamily="2" charset="2"/>
                </a:endParaRPr>
              </a:p>
            </p:txBody>
          </p:sp>
        </mc:Fallback>
      </mc:AlternateContent>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Perpendicular direction: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𝑤</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15°</m:t>
                          </m:r>
                        </m:e>
                      </m:func>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𝑚𝑔</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15°</m:t>
                          </m:r>
                        </m:e>
                      </m:func>
                      <m:r>
                        <a:rPr lang="en-US" b="0" i="1" smtClean="0">
                          <a:latin typeface="Cambria Math"/>
                        </a:rPr>
                        <m:t>=</m:t>
                      </m:r>
                      <m:r>
                        <a:rPr lang="en-US" b="0" i="1" smtClean="0">
                          <a:latin typeface="Cambria Math"/>
                        </a:rPr>
                        <m:t>𝑚</m:t>
                      </m:r>
                      <m:d>
                        <m:dPr>
                          <m:ctrlPr>
                            <a:rPr lang="en-US" b="0" i="1" smtClean="0">
                              <a:latin typeface="Cambria Math" panose="02040503050406030204" pitchFamily="18" charset="0"/>
                            </a:rPr>
                          </m:ctrlPr>
                        </m:dPr>
                        <m:e>
                          <m:r>
                            <a:rPr lang="en-US" b="0" i="1" smtClean="0">
                              <a:latin typeface="Cambria Math"/>
                            </a:rPr>
                            <m:t>0</m:t>
                          </m:r>
                        </m:e>
                      </m:d>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65 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15°</m:t>
                          </m:r>
                        </m:e>
                      </m:func>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=615.2948 </m:t>
                      </m:r>
                      <m:r>
                        <a:rPr lang="en-US" b="0" i="1" smtClean="0">
                          <a:latin typeface="Cambria Math"/>
                        </a:rPr>
                        <m:t>𝑁</m:t>
                      </m:r>
                    </m:oMath>
                  </m:oMathPara>
                </a14:m>
                <a:endParaRPr lang="en-US" dirty="0"/>
              </a:p>
              <a:p>
                <a:r>
                  <a:rPr lang="en-US" dirty="0"/>
                  <a:t>parallel direction:</a:t>
                </a:r>
              </a:p>
              <a:p>
                <a:pPr/>
                <a14:m>
                  <m:oMathPara xmlns:m="http://schemas.openxmlformats.org/officeDocument/2006/math">
                    <m:oMathParaPr>
                      <m:jc m:val="centerGroup"/>
                    </m:oMathParaPr>
                    <m:oMath xmlns:m="http://schemas.openxmlformats.org/officeDocument/2006/math">
                      <m:r>
                        <a:rPr lang="en-US" b="0" i="1" smtClean="0">
                          <a:latin typeface="Cambria Math"/>
                        </a:rPr>
                        <m:t>𝑓</m:t>
                      </m:r>
                      <m:r>
                        <a:rPr lang="en-US" b="0" i="1" smtClean="0">
                          <a:latin typeface="Cambria Math"/>
                        </a:rPr>
                        <m:t>−</m:t>
                      </m:r>
                      <m:r>
                        <a:rPr lang="en-US" b="0" i="1" smtClean="0">
                          <a:latin typeface="Cambria Math"/>
                        </a:rPr>
                        <m:t>𝑤</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15°</m:t>
                          </m:r>
                        </m:e>
                      </m:func>
                      <m:r>
                        <a:rPr lang="en-US" b="0" i="1" smtClean="0">
                          <a:latin typeface="Cambria Math"/>
                        </a:rPr>
                        <m:t>=</m:t>
                      </m:r>
                      <m:r>
                        <a:rPr lang="en-US" b="0" i="1" smtClean="0">
                          <a:latin typeface="Cambria Math"/>
                        </a:rPr>
                        <m:t>𝑚𝑎</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𝑘</m:t>
                          </m:r>
                        </m:sub>
                      </m:sSub>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𝑚𝑔</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15°</m:t>
                          </m:r>
                        </m:e>
                      </m:func>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0.1</m:t>
                          </m:r>
                        </m:e>
                      </m:d>
                      <m:d>
                        <m:dPr>
                          <m:ctrlPr>
                            <a:rPr lang="en-US" b="0" i="1" smtClean="0">
                              <a:latin typeface="Cambria Math" panose="02040503050406030204" pitchFamily="18" charset="0"/>
                            </a:rPr>
                          </m:ctrlPr>
                        </m:dPr>
                        <m:e>
                          <m:r>
                            <a:rPr lang="en-US" b="0" i="1" smtClean="0">
                              <a:latin typeface="Cambria Math"/>
                            </a:rPr>
                            <m:t>615.2948 </m:t>
                          </m:r>
                          <m:r>
                            <a:rPr lang="en-US" b="0" i="1" smtClean="0">
                              <a:latin typeface="Cambria Math"/>
                            </a:rPr>
                            <m:t>𝑁</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65 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15°</m:t>
                          </m:r>
                        </m:e>
                      </m:func>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65 </m:t>
                          </m:r>
                          <m:r>
                            <a:rPr lang="en-US" b="0" i="1" smtClean="0">
                              <a:latin typeface="Cambria Math"/>
                            </a:rPr>
                            <m:t>𝑘𝑔</m:t>
                          </m:r>
                        </m:e>
                      </m:d>
                      <m:r>
                        <a:rPr lang="en-US" b="0" i="1" smtClean="0">
                          <a:latin typeface="Cambria Math"/>
                        </a:rPr>
                        <m:t>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−103.338 </m:t>
                      </m:r>
                      <m:r>
                        <a:rPr lang="en-US" b="0" i="1" smtClean="0">
                          <a:latin typeface="Cambria Math"/>
                        </a:rPr>
                        <m:t>𝑁</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65 </m:t>
                          </m:r>
                          <m:r>
                            <a:rPr lang="en-US" b="0" i="1" smtClean="0">
                              <a:latin typeface="Cambria Math"/>
                            </a:rPr>
                            <m:t>𝑘𝑔</m:t>
                          </m:r>
                        </m:e>
                      </m:d>
                      <m:r>
                        <a:rPr lang="en-US" b="0" i="1" smtClean="0">
                          <a:latin typeface="Cambria Math"/>
                        </a:rPr>
                        <m:t>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−1.59</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r>
                        <a:rPr lang="en-US" b="0" i="1" smtClean="0">
                          <a:latin typeface="Cambria Math"/>
                        </a:rPr>
                        <m:t>=</m:t>
                      </m:r>
                      <m:r>
                        <a:rPr lang="en-US" b="0" i="1" smtClean="0">
                          <a:latin typeface="Cambria Math"/>
                        </a:rPr>
                        <m:t>𝑎</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Perpendicular direction:</a:t>
                </a:r>
              </a:p>
              <a:p>
                <a:r>
                  <a:rPr lang="en-US" b="0" i="0" smtClean="0">
                    <a:latin typeface="Cambria Math"/>
                  </a:rPr>
                  <a:t>𝐹_𝑁−𝑤 cos⁡〖15°〗=𝑚𝑎</a:t>
                </a:r>
                <a:endParaRPr lang="en-US" b="0" dirty="0" smtClean="0"/>
              </a:p>
              <a:p>
                <a:r>
                  <a:rPr lang="en-US" b="0" i="0" smtClean="0">
                    <a:latin typeface="Cambria Math"/>
                  </a:rPr>
                  <a:t>𝐹_𝑁−𝑚𝑔 cos⁡〖15°〗=𝑚(0)</a:t>
                </a:r>
                <a:endParaRPr lang="en-US" b="0" dirty="0" smtClean="0"/>
              </a:p>
              <a:p>
                <a:r>
                  <a:rPr lang="en-US" b="0" i="0" smtClean="0">
                    <a:latin typeface="Cambria Math"/>
                  </a:rPr>
                  <a:t>𝐹_𝑁−(65 𝑘𝑔)(9.8 𝑚/𝑠^2 )  cos⁡〖15°〗=0</a:t>
                </a:r>
                <a:endParaRPr lang="en-US" b="0" dirty="0" smtClean="0"/>
              </a:p>
              <a:p>
                <a:r>
                  <a:rPr lang="en-US" b="0" i="0" smtClean="0">
                    <a:latin typeface="Cambria Math"/>
                  </a:rPr>
                  <a:t>𝐹_𝑁=615.2948 𝑁</a:t>
                </a:r>
                <a:endParaRPr lang="en-US" dirty="0" smtClean="0"/>
              </a:p>
              <a:p>
                <a:r>
                  <a:rPr lang="en-US" dirty="0" smtClean="0"/>
                  <a:t>parallel direction:</a:t>
                </a:r>
              </a:p>
              <a:p>
                <a:r>
                  <a:rPr lang="en-US" b="0" i="0" smtClean="0">
                    <a:latin typeface="Cambria Math"/>
                  </a:rPr>
                  <a:t>𝑓−𝑤 sin⁡〖15°〗=𝑚𝑎</a:t>
                </a:r>
                <a:endParaRPr lang="en-US" dirty="0" smtClean="0"/>
              </a:p>
              <a:p>
                <a:r>
                  <a:rPr lang="en-US" b="0" i="0" smtClean="0">
                    <a:latin typeface="Cambria Math"/>
                  </a:rPr>
                  <a:t>𝜇_𝑘 𝐹_𝑁−𝑚𝑔 sin⁡〖15°〗=𝑚𝑎</a:t>
                </a:r>
                <a:endParaRPr lang="en-US" b="0" dirty="0" smtClean="0"/>
              </a:p>
              <a:p>
                <a:r>
                  <a:rPr lang="en-US" b="0" i="0" smtClean="0">
                    <a:latin typeface="Cambria Math"/>
                  </a:rPr>
                  <a:t>(0.1)(615.2948 𝑁)−(65 𝑘𝑔)(9.8 𝑚/𝑠^2 )  sin⁡〖15°〗=(65 𝑘𝑔)𝑎</a:t>
                </a:r>
                <a:endParaRPr lang="en-US" b="0" dirty="0" smtClean="0"/>
              </a:p>
              <a:p>
                <a:r>
                  <a:rPr lang="en-US" b="0" i="0" smtClean="0">
                    <a:latin typeface="Cambria Math"/>
                  </a:rPr>
                  <a:t>−103.338 𝑁=(65 𝑘𝑔)𝑎</a:t>
                </a:r>
                <a:endParaRPr lang="en-US" b="0" dirty="0" smtClean="0"/>
              </a:p>
              <a:p>
                <a:r>
                  <a:rPr lang="en-US" b="0" i="0" smtClean="0">
                    <a:latin typeface="Cambria Math"/>
                  </a:rPr>
                  <a:t>−1.59 𝑚/𝑠^2 =𝑎</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38</a:t>
            </a:fld>
            <a:endParaRPr lang="en-US"/>
          </a:p>
        </p:txBody>
      </p:sp>
    </p:spTree>
    <p:extLst>
      <p:ext uri="{BB962C8B-B14F-4D97-AF65-F5344CB8AC3E}">
        <p14:creationId xmlns:p14="http://schemas.microsoft.com/office/powerpoint/2010/main" val="1818791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sz="1200" b="0" i="1" kern="1200" smtClean="0">
                          <a:solidFill>
                            <a:schemeClr val="tx1"/>
                          </a:solidFill>
                          <a:effectLst/>
                          <a:latin typeface="Cambria Math"/>
                          <a:ea typeface="+mn-ea"/>
                          <a:cs typeface="+mn-cs"/>
                        </a:rPr>
                        <m:t>𝑦</m:t>
                      </m:r>
                      <m:r>
                        <a:rPr lang="en-US" sz="1200" b="0" i="1" kern="1200" smtClean="0">
                          <a:solidFill>
                            <a:schemeClr val="tx1"/>
                          </a:solidFill>
                          <a:effectLst/>
                          <a:latin typeface="Cambria Math"/>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𝐹</m:t>
                          </m:r>
                        </m:e>
                        <m:sub>
                          <m:r>
                            <a:rPr lang="en-US" sz="1200" b="0" i="1" kern="1200">
                              <a:solidFill>
                                <a:schemeClr val="tx1"/>
                              </a:solidFill>
                              <a:effectLst/>
                              <a:latin typeface="Cambria Math"/>
                              <a:ea typeface="+mn-ea"/>
                              <a:cs typeface="+mn-cs"/>
                            </a:rPr>
                            <m:t>𝑁</m:t>
                          </m:r>
                        </m:sub>
                      </m:sSub>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𝑊</m:t>
                      </m:r>
                      <m:r>
                        <a:rPr lang="en-US" sz="1200" b="0" i="1" kern="1200">
                          <a:solidFill>
                            <a:schemeClr val="tx1"/>
                          </a:solidFill>
                          <a:effectLst/>
                          <a:latin typeface="Cambria Math"/>
                          <a:ea typeface="+mn-ea"/>
                          <a:cs typeface="+mn-cs"/>
                        </a:rPr>
                        <m:t>+230 </m:t>
                      </m:r>
                      <m:r>
                        <a:rPr lang="en-US" sz="1200" b="0" i="1" kern="1200">
                          <a:solidFill>
                            <a:schemeClr val="tx1"/>
                          </a:solidFill>
                          <a:effectLst/>
                          <a:latin typeface="Cambria Math"/>
                          <a:ea typeface="+mn-ea"/>
                          <a:cs typeface="+mn-cs"/>
                        </a:rPr>
                        <m:t>𝑁</m:t>
                      </m:r>
                      <m:r>
                        <a:rPr lang="en-US" sz="1200" b="0" i="1" kern="1200">
                          <a:solidFill>
                            <a:schemeClr val="tx1"/>
                          </a:solidFill>
                          <a:effectLst/>
                          <a:latin typeface="Cambria Math"/>
                          <a:ea typeface="+mn-ea"/>
                          <a:cs typeface="+mn-cs"/>
                        </a:rPr>
                        <m:t> </m:t>
                      </m:r>
                      <m:r>
                        <a:rPr lang="en-US" sz="1200" b="0" i="1" kern="1200">
                          <a:solidFill>
                            <a:schemeClr val="tx1"/>
                          </a:solidFill>
                          <a:effectLst/>
                          <a:latin typeface="Cambria Math"/>
                          <a:ea typeface="+mn-ea"/>
                          <a:cs typeface="+mn-cs"/>
                        </a:rPr>
                        <m:t>𝑠𝑖𝑛</m:t>
                      </m:r>
                      <m:r>
                        <a:rPr lang="en-US" sz="1200" b="0" i="1" kern="1200">
                          <a:solidFill>
                            <a:schemeClr val="tx1"/>
                          </a:solidFill>
                          <a:effectLst/>
                          <a:latin typeface="Cambria Math"/>
                          <a:ea typeface="+mn-ea"/>
                          <a:cs typeface="+mn-cs"/>
                        </a:rPr>
                        <m:t> 30°=</m:t>
                      </m:r>
                      <m:r>
                        <a:rPr lang="en-US" sz="1200" b="0" i="1" kern="1200">
                          <a:solidFill>
                            <a:schemeClr val="tx1"/>
                          </a:solidFill>
                          <a:effectLst/>
                          <a:latin typeface="Cambria Math"/>
                          <a:ea typeface="+mn-ea"/>
                          <a:cs typeface="+mn-cs"/>
                        </a:rPr>
                        <m:t>𝑚𝑎</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𝐹</m:t>
                          </m:r>
                        </m:e>
                        <m:sub>
                          <m:r>
                            <a:rPr lang="en-US" sz="1200" b="0" i="1" kern="1200">
                              <a:solidFill>
                                <a:schemeClr val="tx1"/>
                              </a:solidFill>
                              <a:effectLst/>
                              <a:latin typeface="Cambria Math"/>
                              <a:ea typeface="+mn-ea"/>
                              <a:cs typeface="+mn-cs"/>
                            </a:rPr>
                            <m:t>𝑁</m:t>
                          </m:r>
                        </m:sub>
                      </m:sSub>
                      <m:r>
                        <a:rPr lang="en-US" sz="1200" b="0" i="1" kern="1200">
                          <a:solidFill>
                            <a:schemeClr val="tx1"/>
                          </a:solidFill>
                          <a:effectLst/>
                          <a:latin typeface="Cambria Math"/>
                          <a:ea typeface="+mn-ea"/>
                          <a:cs typeface="+mn-cs"/>
                        </a:rPr>
                        <m:t>−</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100 </m:t>
                          </m:r>
                          <m:r>
                            <a:rPr lang="en-US" sz="1200" b="0" i="1" kern="1200">
                              <a:solidFill>
                                <a:schemeClr val="tx1"/>
                              </a:solidFill>
                              <a:effectLst/>
                              <a:latin typeface="Cambria Math"/>
                              <a:ea typeface="+mn-ea"/>
                              <a:cs typeface="+mn-cs"/>
                            </a:rPr>
                            <m:t>𝑘𝑔</m:t>
                          </m:r>
                        </m:e>
                      </m:d>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9.8</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a:ea typeface="+mn-ea"/>
                                  <a:cs typeface="+mn-cs"/>
                                </a:rPr>
                                <m:t>𝑚</m:t>
                              </m:r>
                            </m:num>
                            <m:den>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a:ea typeface="+mn-ea"/>
                                      <a:cs typeface="+mn-cs"/>
                                    </a:rPr>
                                    <m:t>𝑠</m:t>
                                  </m:r>
                                </m:e>
                                <m:sup>
                                  <m:r>
                                    <a:rPr lang="en-US" sz="1200" b="0" i="1" kern="1200">
                                      <a:solidFill>
                                        <a:schemeClr val="tx1"/>
                                      </a:solidFill>
                                      <a:effectLst/>
                                      <a:latin typeface="Cambria Math"/>
                                      <a:ea typeface="+mn-ea"/>
                                      <a:cs typeface="+mn-cs"/>
                                    </a:rPr>
                                    <m:t>2</m:t>
                                  </m:r>
                                </m:sup>
                              </m:sSup>
                            </m:den>
                          </m:f>
                        </m:e>
                      </m:d>
                      <m:r>
                        <a:rPr lang="en-US" sz="1200" b="0" i="1" kern="1200">
                          <a:solidFill>
                            <a:schemeClr val="tx1"/>
                          </a:solidFill>
                          <a:effectLst/>
                          <a:latin typeface="Cambria Math"/>
                          <a:ea typeface="+mn-ea"/>
                          <a:cs typeface="+mn-cs"/>
                        </a:rPr>
                        <m:t>+115 </m:t>
                      </m:r>
                      <m:r>
                        <a:rPr lang="en-US" sz="1200" b="0" i="1" kern="1200">
                          <a:solidFill>
                            <a:schemeClr val="tx1"/>
                          </a:solidFill>
                          <a:effectLst/>
                          <a:latin typeface="Cambria Math"/>
                          <a:ea typeface="+mn-ea"/>
                          <a:cs typeface="+mn-cs"/>
                        </a:rPr>
                        <m:t>𝑁</m:t>
                      </m:r>
                      <m:r>
                        <a:rPr lang="en-US" sz="1200" b="0" i="1" kern="1200">
                          <a:solidFill>
                            <a:schemeClr val="tx1"/>
                          </a:solidFill>
                          <a:effectLst/>
                          <a:latin typeface="Cambria Math"/>
                          <a:ea typeface="+mn-ea"/>
                          <a:cs typeface="+mn-cs"/>
                        </a:rPr>
                        <m:t>=</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100 </m:t>
                          </m:r>
                          <m:r>
                            <a:rPr lang="en-US" sz="1200" b="0" i="1" kern="1200">
                              <a:solidFill>
                                <a:schemeClr val="tx1"/>
                              </a:solidFill>
                              <a:effectLst/>
                              <a:latin typeface="Cambria Math"/>
                              <a:ea typeface="+mn-ea"/>
                              <a:cs typeface="+mn-cs"/>
                            </a:rPr>
                            <m:t>𝑘𝑔</m:t>
                          </m:r>
                        </m:e>
                      </m:d>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0</m:t>
                          </m:r>
                        </m:e>
                      </m:d>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𝐹</m:t>
                          </m:r>
                        </m:e>
                        <m:sub>
                          <m:r>
                            <a:rPr lang="en-US" sz="1200" b="0" i="1" kern="1200">
                              <a:solidFill>
                                <a:schemeClr val="tx1"/>
                              </a:solidFill>
                              <a:effectLst/>
                              <a:latin typeface="Cambria Math"/>
                              <a:ea typeface="+mn-ea"/>
                              <a:cs typeface="+mn-cs"/>
                            </a:rPr>
                            <m:t>𝑁</m:t>
                          </m:r>
                        </m:sub>
                      </m:sSub>
                      <m:r>
                        <a:rPr lang="en-US" sz="1200" b="0" i="1" kern="1200">
                          <a:solidFill>
                            <a:schemeClr val="tx1"/>
                          </a:solidFill>
                          <a:effectLst/>
                          <a:latin typeface="Cambria Math"/>
                          <a:ea typeface="+mn-ea"/>
                          <a:cs typeface="+mn-cs"/>
                        </a:rPr>
                        <m:t>=865 </m:t>
                      </m:r>
                      <m:r>
                        <a:rPr lang="en-US" sz="1200" b="0" i="1" kern="1200">
                          <a:solidFill>
                            <a:schemeClr val="tx1"/>
                          </a:solidFill>
                          <a:effectLst/>
                          <a:latin typeface="Cambria Math"/>
                          <a:ea typeface="+mn-ea"/>
                          <a:cs typeface="+mn-cs"/>
                        </a:rPr>
                        <m:t>𝑁</m:t>
                      </m:r>
                    </m:oMath>
                  </m:oMathPara>
                </a14:m>
                <a:endParaRPr lang="en-US" b="0" dirty="0"/>
              </a:p>
              <a:p>
                <a:endParaRPr lang="en-US" sz="1200" b="0" i="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smtClean="0">
                          <a:solidFill>
                            <a:schemeClr val="tx1"/>
                          </a:solidFill>
                          <a:effectLst/>
                          <a:latin typeface="Cambria Math"/>
                          <a:ea typeface="+mn-ea"/>
                          <a:cs typeface="+mn-cs"/>
                        </a:rPr>
                        <m:t>𝑥</m:t>
                      </m:r>
                      <m:r>
                        <a:rPr lang="en-US" sz="1200" b="0" i="1" kern="1200" smtClean="0">
                          <a:solidFill>
                            <a:schemeClr val="tx1"/>
                          </a:solidFill>
                          <a:effectLst/>
                          <a:latin typeface="Cambria Math"/>
                          <a:ea typeface="+mn-ea"/>
                          <a:cs typeface="+mn-cs"/>
                        </a:rPr>
                        <m:t>:230 </m:t>
                      </m:r>
                      <m:r>
                        <a:rPr lang="en-US" sz="1200" b="0" i="1" kern="1200" smtClean="0">
                          <a:solidFill>
                            <a:schemeClr val="tx1"/>
                          </a:solidFill>
                          <a:effectLst/>
                          <a:latin typeface="Cambria Math"/>
                          <a:ea typeface="+mn-ea"/>
                          <a:cs typeface="+mn-cs"/>
                        </a:rPr>
                        <m:t>𝑁</m:t>
                      </m:r>
                      <m:r>
                        <a:rPr lang="en-US" sz="1200" b="0" i="1" kern="1200" smtClean="0">
                          <a:solidFill>
                            <a:schemeClr val="tx1"/>
                          </a:solidFill>
                          <a:effectLst/>
                          <a:latin typeface="Cambria Math"/>
                          <a:ea typeface="+mn-ea"/>
                          <a:cs typeface="+mn-cs"/>
                        </a:rPr>
                        <m:t> </m:t>
                      </m:r>
                      <m:r>
                        <a:rPr lang="en-US" sz="1200" b="0" i="1" kern="1200" smtClean="0">
                          <a:solidFill>
                            <a:schemeClr val="tx1"/>
                          </a:solidFill>
                          <a:effectLst/>
                          <a:latin typeface="Cambria Math"/>
                          <a:ea typeface="+mn-ea"/>
                          <a:cs typeface="+mn-cs"/>
                        </a:rPr>
                        <m:t>𝑐𝑜𝑠</m:t>
                      </m:r>
                      <m:r>
                        <a:rPr lang="en-US" sz="1200" b="0" i="1" kern="1200" smtClean="0">
                          <a:solidFill>
                            <a:schemeClr val="tx1"/>
                          </a:solidFill>
                          <a:effectLst/>
                          <a:latin typeface="Cambria Math"/>
                          <a:ea typeface="+mn-ea"/>
                          <a:cs typeface="+mn-cs"/>
                        </a:rPr>
                        <m:t> 30°−</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𝑓</m:t>
                          </m:r>
                        </m:e>
                        <m:sub>
                          <m:r>
                            <a:rPr lang="en-US" sz="1200" b="0" i="1" kern="1200">
                              <a:solidFill>
                                <a:schemeClr val="tx1"/>
                              </a:solidFill>
                              <a:effectLst/>
                              <a:latin typeface="Cambria Math"/>
                              <a:ea typeface="+mn-ea"/>
                              <a:cs typeface="+mn-cs"/>
                            </a:rPr>
                            <m:t>𝑘</m:t>
                          </m:r>
                        </m:sub>
                      </m:sSub>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𝑚𝑎</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199.1858 </m:t>
                      </m:r>
                      <m:r>
                        <a:rPr lang="en-US" sz="1200" b="0" i="1" kern="1200">
                          <a:solidFill>
                            <a:schemeClr val="tx1"/>
                          </a:solidFill>
                          <a:effectLst/>
                          <a:latin typeface="Cambria Math"/>
                          <a:ea typeface="+mn-ea"/>
                          <a:cs typeface="+mn-cs"/>
                        </a:rPr>
                        <m:t>𝑁</m:t>
                      </m:r>
                      <m:r>
                        <a:rPr lang="en-US" sz="1200" b="0" i="1" kern="1200">
                          <a:solidFill>
                            <a:schemeClr val="tx1"/>
                          </a:solidFill>
                          <a:effectLst/>
                          <a:latin typeface="Cambria Math"/>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𝜇</m:t>
                          </m:r>
                        </m:e>
                        <m:sub>
                          <m:r>
                            <a:rPr lang="en-US" sz="1200" b="0" i="1" kern="1200">
                              <a:solidFill>
                                <a:schemeClr val="tx1"/>
                              </a:solidFill>
                              <a:effectLst/>
                              <a:latin typeface="Cambria Math"/>
                              <a:ea typeface="+mn-ea"/>
                              <a:cs typeface="+mn-cs"/>
                            </a:rPr>
                            <m:t>𝑘</m:t>
                          </m:r>
                        </m:sub>
                      </m:sSub>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𝐹</m:t>
                          </m:r>
                        </m:e>
                        <m:sub>
                          <m:r>
                            <a:rPr lang="en-US" sz="1200" b="0" i="1" kern="1200">
                              <a:solidFill>
                                <a:schemeClr val="tx1"/>
                              </a:solidFill>
                              <a:effectLst/>
                              <a:latin typeface="Cambria Math"/>
                              <a:ea typeface="+mn-ea"/>
                              <a:cs typeface="+mn-cs"/>
                            </a:rPr>
                            <m:t>𝑁</m:t>
                          </m:r>
                        </m:sub>
                      </m:sSub>
                      <m:r>
                        <a:rPr lang="en-US" sz="1200" b="0" i="1" kern="1200">
                          <a:solidFill>
                            <a:schemeClr val="tx1"/>
                          </a:solidFill>
                          <a:effectLst/>
                          <a:latin typeface="Cambria Math"/>
                          <a:ea typeface="+mn-ea"/>
                          <a:cs typeface="+mn-cs"/>
                        </a:rPr>
                        <m:t>=</m:t>
                      </m:r>
                      <m:r>
                        <a:rPr lang="en-US" sz="1200" b="0" i="1" kern="1200">
                          <a:solidFill>
                            <a:schemeClr val="tx1"/>
                          </a:solidFill>
                          <a:effectLst/>
                          <a:latin typeface="Cambria Math"/>
                          <a:ea typeface="+mn-ea"/>
                          <a:cs typeface="+mn-cs"/>
                        </a:rPr>
                        <m:t>𝑚𝑎</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199.1858 </m:t>
                      </m:r>
                      <m:r>
                        <a:rPr lang="en-US" sz="1200" b="0" i="1" kern="1200">
                          <a:solidFill>
                            <a:schemeClr val="tx1"/>
                          </a:solidFill>
                          <a:effectLst/>
                          <a:latin typeface="Cambria Math"/>
                          <a:ea typeface="+mn-ea"/>
                          <a:cs typeface="+mn-cs"/>
                        </a:rPr>
                        <m:t>𝑁</m:t>
                      </m:r>
                      <m:r>
                        <a:rPr lang="en-US" sz="1200" b="0" i="1" kern="1200">
                          <a:solidFill>
                            <a:schemeClr val="tx1"/>
                          </a:solidFill>
                          <a:effectLst/>
                          <a:latin typeface="Cambria Math"/>
                          <a:ea typeface="+mn-ea"/>
                          <a:cs typeface="+mn-cs"/>
                        </a:rPr>
                        <m:t>−</m:t>
                      </m:r>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𝜇</m:t>
                          </m:r>
                        </m:e>
                        <m:sub>
                          <m:r>
                            <a:rPr lang="en-US" sz="1200" b="0" i="1" kern="1200">
                              <a:solidFill>
                                <a:schemeClr val="tx1"/>
                              </a:solidFill>
                              <a:effectLst/>
                              <a:latin typeface="Cambria Math"/>
                              <a:ea typeface="+mn-ea"/>
                              <a:cs typeface="+mn-cs"/>
                            </a:rPr>
                            <m:t>𝑘</m:t>
                          </m:r>
                        </m:sub>
                      </m:sSub>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865 </m:t>
                          </m:r>
                          <m:r>
                            <a:rPr lang="en-US" sz="1200" b="0" i="1" kern="1200">
                              <a:solidFill>
                                <a:schemeClr val="tx1"/>
                              </a:solidFill>
                              <a:effectLst/>
                              <a:latin typeface="Cambria Math"/>
                              <a:ea typeface="+mn-ea"/>
                              <a:cs typeface="+mn-cs"/>
                            </a:rPr>
                            <m:t>𝑁</m:t>
                          </m:r>
                        </m:e>
                      </m:d>
                      <m:r>
                        <a:rPr lang="en-US" sz="1200" b="0" i="1" kern="1200">
                          <a:solidFill>
                            <a:schemeClr val="tx1"/>
                          </a:solidFill>
                          <a:effectLst/>
                          <a:latin typeface="Cambria Math"/>
                          <a:ea typeface="+mn-ea"/>
                          <a:cs typeface="+mn-cs"/>
                        </a:rPr>
                        <m:t>=(100 </m:t>
                      </m:r>
                      <m:r>
                        <a:rPr lang="en-US" sz="1200" b="0" i="1" kern="1200">
                          <a:solidFill>
                            <a:schemeClr val="tx1"/>
                          </a:solidFill>
                          <a:effectLst/>
                          <a:latin typeface="Cambria Math"/>
                          <a:ea typeface="+mn-ea"/>
                          <a:cs typeface="+mn-cs"/>
                        </a:rPr>
                        <m:t>𝑘𝑔</m:t>
                      </m:r>
                      <m:r>
                        <a:rPr lang="en-US" sz="1200" b="0" i="1" kern="1200">
                          <a:solidFill>
                            <a:schemeClr val="tx1"/>
                          </a:solidFill>
                          <a:effectLst/>
                          <a:latin typeface="Cambria Math"/>
                          <a:ea typeface="+mn-ea"/>
                          <a:cs typeface="+mn-cs"/>
                        </a:rPr>
                        <m:t>)(0)</m:t>
                      </m:r>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a:ea typeface="+mn-ea"/>
                          <a:cs typeface="+mn-cs"/>
                        </a:rPr>
                        <m:t>199.1858 </m:t>
                      </m:r>
                      <m:r>
                        <a:rPr lang="en-US" sz="1200" b="0" i="1" kern="1200">
                          <a:solidFill>
                            <a:schemeClr val="tx1"/>
                          </a:solidFill>
                          <a:effectLst/>
                          <a:latin typeface="Cambria Math"/>
                          <a:ea typeface="+mn-ea"/>
                          <a:cs typeface="+mn-cs"/>
                        </a:rPr>
                        <m:t>𝑁</m:t>
                      </m:r>
                      <m:r>
                        <a:rPr lang="en-US" sz="1200" b="0" i="1" kern="1200">
                          <a:solidFill>
                            <a:schemeClr val="tx1"/>
                          </a:solidFill>
                          <a:effectLst/>
                          <a:latin typeface="Cambria Math"/>
                          <a:ea typeface="+mn-ea"/>
                          <a:cs typeface="+mn-cs"/>
                        </a:rPr>
                        <m:t>=</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a:ea typeface="+mn-ea"/>
                              <a:cs typeface="+mn-cs"/>
                            </a:rPr>
                            <m:t>865 </m:t>
                          </m:r>
                          <m:r>
                            <a:rPr lang="en-US" sz="1200" b="0" i="1" kern="1200">
                              <a:solidFill>
                                <a:schemeClr val="tx1"/>
                              </a:solidFill>
                              <a:effectLst/>
                              <a:latin typeface="Cambria Math"/>
                              <a:ea typeface="+mn-ea"/>
                              <a:cs typeface="+mn-cs"/>
                            </a:rPr>
                            <m:t>𝑁</m:t>
                          </m:r>
                        </m:e>
                      </m:d>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𝜇</m:t>
                          </m:r>
                        </m:e>
                        <m:sub>
                          <m:r>
                            <a:rPr lang="en-US" sz="1200" b="0" i="1" kern="1200">
                              <a:solidFill>
                                <a:schemeClr val="tx1"/>
                              </a:solidFill>
                              <a:effectLst/>
                              <a:latin typeface="Cambria Math"/>
                              <a:ea typeface="+mn-ea"/>
                              <a:cs typeface="+mn-cs"/>
                            </a:rPr>
                            <m:t>𝑘</m:t>
                          </m:r>
                        </m:sub>
                      </m:sSub>
                    </m:oMath>
                  </m:oMathPara>
                </a14:m>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0" i="1" kern="1200">
                              <a:solidFill>
                                <a:schemeClr val="tx1"/>
                              </a:solidFill>
                              <a:effectLst/>
                              <a:latin typeface="Cambria Math" panose="02040503050406030204" pitchFamily="18" charset="0"/>
                              <a:ea typeface="+mn-ea"/>
                              <a:cs typeface="+mn-cs"/>
                            </a:rPr>
                          </m:ctrlPr>
                        </m:sSubPr>
                        <m:e>
                          <m:r>
                            <a:rPr lang="en-US" sz="1200" b="0" i="1" kern="1200">
                              <a:solidFill>
                                <a:schemeClr val="tx1"/>
                              </a:solidFill>
                              <a:effectLst/>
                              <a:latin typeface="Cambria Math"/>
                              <a:ea typeface="+mn-ea"/>
                              <a:cs typeface="+mn-cs"/>
                            </a:rPr>
                            <m:t>𝜇</m:t>
                          </m:r>
                        </m:e>
                        <m:sub>
                          <m:r>
                            <a:rPr lang="en-US" sz="1200" b="0" i="1" kern="1200">
                              <a:solidFill>
                                <a:schemeClr val="tx1"/>
                              </a:solidFill>
                              <a:effectLst/>
                              <a:latin typeface="Cambria Math"/>
                              <a:ea typeface="+mn-ea"/>
                              <a:cs typeface="+mn-cs"/>
                            </a:rPr>
                            <m:t>𝑘</m:t>
                          </m:r>
                        </m:sub>
                      </m:sSub>
                      <m:r>
                        <a:rPr lang="en-US" sz="1200" b="0" i="1" kern="1200">
                          <a:solidFill>
                            <a:schemeClr val="tx1"/>
                          </a:solidFill>
                          <a:effectLst/>
                          <a:latin typeface="Cambria Math"/>
                          <a:ea typeface="+mn-ea"/>
                          <a:cs typeface="+mn-cs"/>
                        </a:rPr>
                        <m:t>=0.230</m:t>
                      </m:r>
                    </m:oMath>
                  </m:oMathPara>
                </a14:m>
                <a:endParaRPr lang="en-US" sz="1200" b="0" kern="1200" dirty="0">
                  <a:solidFill>
                    <a:schemeClr val="tx1"/>
                  </a:solidFill>
                  <a:effectLst/>
                  <a:latin typeface="+mn-lt"/>
                  <a:ea typeface="+mn-ea"/>
                  <a:cs typeface="+mn-cs"/>
                </a:endParaRPr>
              </a:p>
              <a:p>
                <a:endParaRPr lang="en-US" b="0" dirty="0"/>
              </a:p>
            </p:txBody>
          </p:sp>
        </mc:Choice>
        <mc:Fallback xmlns="">
          <p:sp>
            <p:nvSpPr>
              <p:cNvPr id="3" name="Notes Placeholder 2"/>
              <p:cNvSpPr>
                <a:spLocks noGrp="1"/>
              </p:cNvSpPr>
              <p:nvPr>
                <p:ph type="body" idx="1"/>
              </p:nvPr>
            </p:nvSpPr>
            <p:spPr/>
            <p:txBody>
              <a:bodyPr/>
              <a:lstStyle/>
              <a:p>
                <a:pPr marL="228600" indent="-228600">
                  <a:buAutoNum type="alphaLcParenBoth"/>
                </a:pPr>
                <a:r>
                  <a:rPr lang="en-US" b="0" i="0" smtClean="0">
                    <a:latin typeface="Cambria Math"/>
                  </a:rPr>
                  <a:t>𝜇_𝑠=0.75, 𝜇_𝑘=0.67</a:t>
                </a:r>
                <a:r>
                  <a:rPr lang="en-US" b="0" dirty="0" smtClean="0"/>
                  <a:t/>
                </a:r>
                <a:br>
                  <a:rPr lang="en-US" b="0" dirty="0" smtClean="0"/>
                </a:br>
                <a:r>
                  <a:rPr lang="en-US" b="0" i="0" smtClean="0">
                    <a:latin typeface="Cambria Math"/>
                  </a:rPr>
                  <a:t>𝑦:𝐹_𝑁=𝑤=𝑚𝑔</a:t>
                </a:r>
                <a:r>
                  <a:rPr lang="en-US" b="0" dirty="0" smtClean="0"/>
                  <a:t/>
                </a:r>
                <a:br>
                  <a:rPr lang="en-US" b="0" dirty="0" smtClean="0"/>
                </a:br>
                <a:r>
                  <a:rPr lang="en-US" b="0" i="0" smtClean="0">
                    <a:latin typeface="Cambria Math"/>
                  </a:rPr>
                  <a:t>𝑥:𝑓_𝑠=𝑚𝑎</a:t>
                </a:r>
                <a:r>
                  <a:rPr lang="en-US" b="0" dirty="0" smtClean="0"/>
                  <a:t/>
                </a:r>
                <a:br>
                  <a:rPr lang="en-US" b="0" dirty="0" smtClean="0"/>
                </a:br>
                <a:r>
                  <a:rPr lang="en-US" b="0" i="0" smtClean="0">
                    <a:latin typeface="Cambria Math"/>
                  </a:rPr>
                  <a:t>𝜇_𝑠 𝐹_𝑁=𝑚𝑎</a:t>
                </a:r>
                <a:r>
                  <a:rPr lang="en-US" b="0" dirty="0" smtClean="0"/>
                  <a:t/>
                </a:r>
                <a:br>
                  <a:rPr lang="en-US" b="0" dirty="0" smtClean="0"/>
                </a:br>
                <a:r>
                  <a:rPr lang="en-US" b="0" i="0" smtClean="0">
                    <a:latin typeface="Cambria Math"/>
                  </a:rPr>
                  <a:t>𝜇_𝑠 𝑚𝑔=𝑚𝑎</a:t>
                </a:r>
                <a:r>
                  <a:rPr lang="en-US" b="0" dirty="0" smtClean="0"/>
                  <a:t/>
                </a:r>
                <a:br>
                  <a:rPr lang="en-US" b="0" dirty="0" smtClean="0"/>
                </a:br>
                <a:r>
                  <a:rPr lang="en-US" b="0" i="0" smtClean="0">
                    <a:latin typeface="Cambria Math"/>
                  </a:rPr>
                  <a:t>𝜇_𝑠 𝑔=𝑎=0.75(9.8 𝑚/𝑠^2 )=7.35 𝑚/𝑠^2 </a:t>
                </a:r>
                <a:endParaRPr lang="en-US" b="0" dirty="0" smtClean="0"/>
              </a:p>
              <a:p>
                <a:pPr marL="228600" indent="-228600">
                  <a:buAutoNum type="alphaLcParenBoth"/>
                </a:pPr>
                <a:r>
                  <a:rPr lang="en-US" b="0" i="0" smtClean="0">
                    <a:latin typeface="Cambria Math"/>
                  </a:rPr>
                  <a:t>𝑦:</a:t>
                </a:r>
                <a:r>
                  <a:rPr lang="en-US" b="0" i="0" smtClean="0">
                    <a:latin typeface="Cambria Math"/>
                  </a:rPr>
                  <a:t>𝐹_𝑁=𝑤=𝑚𝑔</a:t>
                </a:r>
                <a:r>
                  <a:rPr lang="en-US" b="0" i="1" dirty="0" smtClean="0">
                    <a:latin typeface="Cambria Math"/>
                  </a:rPr>
                  <a:t/>
                </a:r>
                <a:br>
                  <a:rPr lang="en-US" b="0" i="1" dirty="0" smtClean="0">
                    <a:latin typeface="Cambria Math"/>
                  </a:rPr>
                </a:br>
                <a:r>
                  <a:rPr lang="en-US" b="0" i="0" smtClean="0">
                    <a:latin typeface="Cambria Math"/>
                  </a:rPr>
                  <a:t>𝑥:𝑓_</a:t>
                </a:r>
                <a:r>
                  <a:rPr lang="en-US" b="0" i="0" smtClean="0">
                    <a:latin typeface="Cambria Math"/>
                  </a:rPr>
                  <a:t>𝑘</a:t>
                </a:r>
                <a:r>
                  <a:rPr lang="en-US" b="0" i="0" smtClean="0">
                    <a:latin typeface="Cambria Math"/>
                  </a:rPr>
                  <a:t>=𝑚𝑎</a:t>
                </a:r>
                <a:r>
                  <a:rPr lang="en-US" b="0" i="1" dirty="0" smtClean="0">
                    <a:latin typeface="Cambria Math"/>
                  </a:rPr>
                  <a:t/>
                </a:r>
                <a:br>
                  <a:rPr lang="en-US" b="0" i="1" dirty="0" smtClean="0">
                    <a:latin typeface="Cambria Math"/>
                  </a:rPr>
                </a:br>
                <a:r>
                  <a:rPr lang="en-US" b="0" i="0" smtClean="0">
                    <a:latin typeface="Cambria Math"/>
                  </a:rPr>
                  <a:t>𝜇_</a:t>
                </a:r>
                <a:r>
                  <a:rPr lang="en-US" b="0" i="0" smtClean="0">
                    <a:latin typeface="Cambria Math"/>
                  </a:rPr>
                  <a:t>𝑘 </a:t>
                </a:r>
                <a:r>
                  <a:rPr lang="en-US" b="0" i="0" smtClean="0">
                    <a:latin typeface="Cambria Math"/>
                  </a:rPr>
                  <a:t>𝐹_𝑁=𝑚𝑎</a:t>
                </a:r>
                <a:r>
                  <a:rPr lang="en-US" b="0" i="1" dirty="0" smtClean="0">
                    <a:latin typeface="Cambria Math"/>
                  </a:rPr>
                  <a:t/>
                </a:r>
                <a:br>
                  <a:rPr lang="en-US" b="0" i="1" dirty="0" smtClean="0">
                    <a:latin typeface="Cambria Math"/>
                  </a:rPr>
                </a:br>
                <a:r>
                  <a:rPr lang="en-US" b="0" i="0" smtClean="0">
                    <a:latin typeface="Cambria Math"/>
                  </a:rPr>
                  <a:t>𝜇_</a:t>
                </a:r>
                <a:r>
                  <a:rPr lang="en-US" b="0" i="0" smtClean="0">
                    <a:latin typeface="Cambria Math"/>
                  </a:rPr>
                  <a:t>𝑘 </a:t>
                </a:r>
                <a:r>
                  <a:rPr lang="en-US" b="0" i="0" smtClean="0">
                    <a:latin typeface="Cambria Math"/>
                  </a:rPr>
                  <a:t>𝑚𝑔=𝑚𝑎</a:t>
                </a:r>
                <a:r>
                  <a:rPr lang="en-US" b="0" i="1" dirty="0" smtClean="0">
                    <a:latin typeface="Cambria Math"/>
                  </a:rPr>
                  <a:t/>
                </a:r>
                <a:br>
                  <a:rPr lang="en-US" b="0" i="1" dirty="0" smtClean="0">
                    <a:latin typeface="Cambria Math"/>
                  </a:rPr>
                </a:br>
                <a:r>
                  <a:rPr lang="en-US" b="0" i="0" smtClean="0">
                    <a:latin typeface="Cambria Math"/>
                  </a:rPr>
                  <a:t>𝜇_</a:t>
                </a:r>
                <a:r>
                  <a:rPr lang="en-US" b="0" i="0" smtClean="0">
                    <a:latin typeface="Cambria Math"/>
                  </a:rPr>
                  <a:t>𝑘 </a:t>
                </a:r>
                <a:r>
                  <a:rPr lang="en-US" b="0" i="0" smtClean="0">
                    <a:latin typeface="Cambria Math"/>
                  </a:rPr>
                  <a:t>𝑔=𝑎=0.</a:t>
                </a:r>
                <a:r>
                  <a:rPr lang="en-US" b="0" i="0" smtClean="0">
                    <a:latin typeface="Cambria Math"/>
                  </a:rPr>
                  <a:t>67</a:t>
                </a:r>
                <a:r>
                  <a:rPr lang="en-US" b="0" i="0" smtClean="0">
                    <a:latin typeface="Cambria Math"/>
                  </a:rPr>
                  <a:t>(9.8 𝑚/𝑠^2 )=</a:t>
                </a:r>
                <a:r>
                  <a:rPr lang="en-US" b="0" i="0" smtClean="0">
                    <a:latin typeface="Cambria Math"/>
                  </a:rPr>
                  <a:t>6.57</a:t>
                </a:r>
                <a:r>
                  <a:rPr lang="en-US" b="0" i="0" smtClean="0">
                    <a:latin typeface="Cambria Math"/>
                  </a:rPr>
                  <a:t> 𝑚/𝑠^2 </a:t>
                </a:r>
                <a:endParaRPr lang="en-US" b="0" dirty="0" smtClean="0"/>
              </a:p>
              <a:p>
                <a:pPr marL="228600" indent="-228600">
                  <a:buAutoNum type="alphaLcParenBoth"/>
                </a:pPr>
                <a:r>
                  <a:rPr lang="en-US" b="0" dirty="0" smtClean="0"/>
                  <a:t>Better to not burn rubber</a:t>
                </a:r>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39</a:t>
            </a:fld>
            <a:endParaRPr lang="en-US"/>
          </a:p>
        </p:txBody>
      </p:sp>
    </p:spTree>
    <p:extLst>
      <p:ext uri="{BB962C8B-B14F-4D97-AF65-F5344CB8AC3E}">
        <p14:creationId xmlns:p14="http://schemas.microsoft.com/office/powerpoint/2010/main" val="4276658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44</a:t>
            </a:fld>
            <a:endParaRPr lang="en-US"/>
          </a:p>
        </p:txBody>
      </p:sp>
    </p:spTree>
    <p:extLst>
      <p:ext uri="{BB962C8B-B14F-4D97-AF65-F5344CB8AC3E}">
        <p14:creationId xmlns:p14="http://schemas.microsoft.com/office/powerpoint/2010/main" val="1659084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Fluids are liquids</a:t>
            </a:r>
            <a:r>
              <a:rPr lang="en-US" baseline="0" dirty="0"/>
              <a:t> and gases</a:t>
            </a:r>
          </a:p>
          <a:p>
            <a:endParaRPr lang="en-US" baseline="0" dirty="0"/>
          </a:p>
          <a:p>
            <a:r>
              <a:rPr lang="en-US" baseline="0" dirty="0"/>
              <a:t>Area – think of your have outside of car window</a:t>
            </a:r>
          </a:p>
          <a:p>
            <a:endParaRPr lang="en-US" baseline="0" dirty="0"/>
          </a:p>
          <a:p>
            <a:r>
              <a:rPr lang="en-US" i="1" baseline="0" dirty="0"/>
              <a:t>C</a:t>
            </a:r>
            <a:r>
              <a:rPr lang="en-US" baseline="0" dirty="0"/>
              <a:t> = drag coefficient measured by experiment, table 5.2</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45</a:t>
            </a:fld>
            <a:endParaRPr lang="en-US"/>
          </a:p>
        </p:txBody>
      </p:sp>
    </p:spTree>
    <p:extLst>
      <p:ext uri="{BB962C8B-B14F-4D97-AF65-F5344CB8AC3E}">
        <p14:creationId xmlns:p14="http://schemas.microsoft.com/office/powerpoint/2010/main" val="4260943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𝐷</m:t>
                          </m:r>
                        </m:sub>
                      </m:sSub>
                      <m:r>
                        <a:rPr lang="en-US" b="0" i="1" smtClean="0">
                          <a:latin typeface="Cambria Math"/>
                        </a:rPr>
                        <m:t>−</m:t>
                      </m:r>
                      <m:r>
                        <a:rPr lang="en-US" b="0" i="1" smtClean="0">
                          <a:latin typeface="Cambria Math"/>
                        </a:rPr>
                        <m:t>𝑤</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𝐶</m:t>
                      </m:r>
                      <m:r>
                        <a:rPr lang="en-US" b="0" i="1" smtClean="0">
                          <a:latin typeface="Cambria Math"/>
                        </a:rPr>
                        <m:t>𝜌</m:t>
                      </m:r>
                      <m:r>
                        <a:rPr lang="en-US" b="0" i="1" smtClean="0">
                          <a:latin typeface="Cambria Math"/>
                        </a:rPr>
                        <m:t>𝐴</m:t>
                      </m:r>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r>
                        <a:rPr lang="en-US" b="0" i="1" smtClean="0">
                          <a:latin typeface="Cambria Math"/>
                        </a:rPr>
                        <m:t>=</m:t>
                      </m:r>
                      <m:r>
                        <a:rPr lang="en-US" b="0" i="1" smtClean="0">
                          <a:latin typeface="Cambria Math"/>
                        </a:rPr>
                        <m:t>𝑚𝑔</m:t>
                      </m: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𝑚𝑔</m:t>
                              </m:r>
                            </m:num>
                            <m:den>
                              <m:r>
                                <a:rPr lang="en-US" b="0" i="1" smtClean="0">
                                  <a:latin typeface="Cambria Math"/>
                                </a:rPr>
                                <m:t>𝜌</m:t>
                              </m:r>
                              <m:r>
                                <a:rPr lang="en-US" b="0" i="1" smtClean="0">
                                  <a:latin typeface="Cambria Math"/>
                                </a:rPr>
                                <m:t>𝐶𝐴</m:t>
                              </m:r>
                            </m:den>
                          </m:f>
                        </m:e>
                      </m:rad>
                    </m:oMath>
                  </m:oMathPara>
                </a14:m>
                <a:endParaRPr lang="en-US" dirty="0"/>
              </a:p>
              <a:p>
                <a:r>
                  <a:rPr lang="en-US" dirty="0"/>
                  <a:t>Mouse: </a:t>
                </a:r>
                <a14:m>
                  <m:oMath xmlns:m="http://schemas.openxmlformats.org/officeDocument/2006/math">
                    <m:r>
                      <a:rPr lang="en-US" b="0" i="1" smtClean="0">
                        <a:latin typeface="Cambria Math"/>
                      </a:rPr>
                      <m:t>𝑣</m:t>
                    </m:r>
                    <m:r>
                      <a:rPr lang="en-US" b="0" i="1" smtClean="0">
                        <a:latin typeface="Cambria Math"/>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0.02 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num>
                          <m:den>
                            <m:d>
                              <m:dPr>
                                <m:ctrlPr>
                                  <a:rPr lang="en-US" b="0" i="1" smtClean="0">
                                    <a:latin typeface="Cambria Math" panose="02040503050406030204" pitchFamily="18" charset="0"/>
                                  </a:rPr>
                                </m:ctrlPr>
                              </m:dPr>
                              <m:e>
                                <m:r>
                                  <a:rPr lang="en-US" b="0" i="1" smtClean="0">
                                    <a:latin typeface="Cambria Math"/>
                                  </a:rPr>
                                  <m:t>1.21</m:t>
                                </m:r>
                                <m:f>
                                  <m:fPr>
                                    <m:ctrlPr>
                                      <a:rPr lang="en-US" b="0" i="1" smtClean="0">
                                        <a:latin typeface="Cambria Math" panose="02040503050406030204" pitchFamily="18" charset="0"/>
                                      </a:rPr>
                                    </m:ctrlPr>
                                  </m:fPr>
                                  <m:num>
                                    <m:r>
                                      <a:rPr lang="en-US" b="0" i="1" smtClean="0">
                                        <a:latin typeface="Cambria Math"/>
                                      </a:rPr>
                                      <m:t>𝑘𝑔</m:t>
                                    </m:r>
                                  </m:num>
                                  <m:den>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e>
                            </m:d>
                            <m:d>
                              <m:dPr>
                                <m:ctrlPr>
                                  <a:rPr lang="en-US" b="0" i="1" smtClean="0">
                                    <a:latin typeface="Cambria Math" panose="02040503050406030204" pitchFamily="18" charset="0"/>
                                  </a:rPr>
                                </m:ctrlPr>
                              </m:dPr>
                              <m:e>
                                <m:r>
                                  <a:rPr lang="en-US" b="0" i="1" smtClean="0">
                                    <a:latin typeface="Cambria Math"/>
                                  </a:rPr>
                                  <m:t>0.5</m:t>
                                </m:r>
                              </m:e>
                            </m:d>
                            <m:d>
                              <m:dPr>
                                <m:ctrlPr>
                                  <a:rPr lang="en-US" b="0" i="1" smtClean="0">
                                    <a:latin typeface="Cambria Math" panose="02040503050406030204" pitchFamily="18" charset="0"/>
                                  </a:rPr>
                                </m:ctrlPr>
                              </m:dPr>
                              <m:e>
                                <m:r>
                                  <a:rPr lang="en-US" b="0" i="1" smtClean="0">
                                    <a:latin typeface="Cambria Math"/>
                                  </a:rPr>
                                  <m:t>0.004 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e>
                            </m:d>
                          </m:den>
                        </m:f>
                      </m:e>
                    </m:rad>
                    <m:r>
                      <a:rPr lang="en-US" b="0" i="1" smtClean="0">
                        <a:latin typeface="Cambria Math"/>
                      </a:rPr>
                      <m:t>=12.7</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oMath>
                </a14:m>
                <a:endParaRPr lang="en-US" b="0" dirty="0"/>
              </a:p>
              <a:p>
                <a:r>
                  <a:rPr lang="en-US" dirty="0"/>
                  <a:t>Human: </a:t>
                </a:r>
                <a14:m>
                  <m:oMath xmlns:m="http://schemas.openxmlformats.org/officeDocument/2006/math">
                    <m:r>
                      <a:rPr lang="en-US" b="0" i="1" smtClean="0">
                        <a:latin typeface="Cambria Math"/>
                      </a:rPr>
                      <m:t>𝑣</m:t>
                    </m:r>
                    <m:r>
                      <a:rPr lang="en-US" b="0" i="1" smtClean="0">
                        <a:latin typeface="Cambria Math"/>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85 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num>
                          <m:den>
                            <m:d>
                              <m:dPr>
                                <m:ctrlPr>
                                  <a:rPr lang="en-US" b="0" i="1" smtClean="0">
                                    <a:latin typeface="Cambria Math" panose="02040503050406030204" pitchFamily="18" charset="0"/>
                                  </a:rPr>
                                </m:ctrlPr>
                              </m:dPr>
                              <m:e>
                                <m:r>
                                  <a:rPr lang="en-US" b="0" i="1" smtClean="0">
                                    <a:latin typeface="Cambria Math"/>
                                  </a:rPr>
                                  <m:t>1.21</m:t>
                                </m:r>
                                <m:f>
                                  <m:fPr>
                                    <m:ctrlPr>
                                      <a:rPr lang="en-US" b="0" i="1" smtClean="0">
                                        <a:latin typeface="Cambria Math" panose="02040503050406030204" pitchFamily="18" charset="0"/>
                                      </a:rPr>
                                    </m:ctrlPr>
                                  </m:fPr>
                                  <m:num>
                                    <m:r>
                                      <a:rPr lang="en-US" b="0" i="1" smtClean="0">
                                        <a:latin typeface="Cambria Math"/>
                                      </a:rPr>
                                      <m:t>𝑘𝑔</m:t>
                                    </m:r>
                                  </m:num>
                                  <m:den>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e>
                            </m:d>
                            <m:d>
                              <m:dPr>
                                <m:ctrlPr>
                                  <a:rPr lang="en-US" b="0" i="1" smtClean="0">
                                    <a:latin typeface="Cambria Math" panose="02040503050406030204" pitchFamily="18" charset="0"/>
                                  </a:rPr>
                                </m:ctrlPr>
                              </m:dPr>
                              <m:e>
                                <m:r>
                                  <a:rPr lang="en-US" b="0" i="1" smtClean="0">
                                    <a:latin typeface="Cambria Math"/>
                                  </a:rPr>
                                  <m:t>1.0</m:t>
                                </m:r>
                              </m:e>
                            </m:d>
                            <m:d>
                              <m:dPr>
                                <m:ctrlPr>
                                  <a:rPr lang="en-US" b="0" i="1" smtClean="0">
                                    <a:latin typeface="Cambria Math" panose="02040503050406030204" pitchFamily="18" charset="0"/>
                                  </a:rPr>
                                </m:ctrlPr>
                              </m:dPr>
                              <m:e>
                                <m:r>
                                  <a:rPr lang="en-US" b="0" i="1" smtClean="0">
                                    <a:latin typeface="Cambria Math"/>
                                  </a:rPr>
                                  <m:t>0.7 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e>
                            </m:d>
                          </m:den>
                        </m:f>
                      </m:e>
                    </m:rad>
                    <m:r>
                      <a:rPr lang="en-US" b="0" i="1" smtClean="0">
                        <a:latin typeface="Cambria Math"/>
                      </a:rPr>
                      <m:t>=44.4</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oMath>
                </a14:m>
                <a:endParaRPr lang="en-US" dirty="0"/>
              </a:p>
              <a:p>
                <a:r>
                  <a:rPr lang="en-US" dirty="0"/>
                  <a:t>Mice bounce after</a:t>
                </a:r>
                <a:r>
                  <a:rPr lang="en-US" baseline="0" dirty="0"/>
                  <a:t> big falls, but humans break</a:t>
                </a:r>
                <a:endParaRPr lang="en-US" dirty="0"/>
              </a:p>
            </p:txBody>
          </p:sp>
        </mc:Choice>
        <mc:Fallback xmlns="">
          <p:sp>
            <p:nvSpPr>
              <p:cNvPr id="3" name="Notes Placeholder 2"/>
              <p:cNvSpPr>
                <a:spLocks noGrp="1"/>
              </p:cNvSpPr>
              <p:nvPr>
                <p:ph type="body" idx="1"/>
              </p:nvPr>
            </p:nvSpPr>
            <p:spPr/>
            <p:txBody>
              <a:bodyPr/>
              <a:lstStyle/>
              <a:p>
                <a:r>
                  <a:rPr lang="en-US" dirty="0" smtClean="0"/>
                  <a:t>Mouse: </a:t>
                </a:r>
                <a:r>
                  <a:rPr lang="en-US" b="0" i="0" smtClean="0">
                    <a:latin typeface="Cambria Math"/>
                  </a:rPr>
                  <a:t>𝑣=√(2𝑚𝑔/𝜌𝐶𝐴)</a:t>
                </a:r>
                <a:endParaRPr lang="en-US" dirty="0" smtClean="0"/>
              </a:p>
              <a:p>
                <a:r>
                  <a:rPr lang="en-US" b="0" i="0" smtClean="0">
                    <a:latin typeface="Cambria Math"/>
                  </a:rPr>
                  <a:t>𝑣=√(2(0.02 𝑘𝑔)(9.8 𝑚/𝑠^2 )/(1.21 𝑘𝑔/𝑚^3 )(0.5)(0.004 𝑚^2 ) )=12.7 𝑚/𝑠</a:t>
                </a:r>
                <a:endParaRPr lang="en-US" b="0" dirty="0" smtClean="0"/>
              </a:p>
              <a:p>
                <a:r>
                  <a:rPr lang="en-US" dirty="0" smtClean="0"/>
                  <a:t>Human:</a:t>
                </a:r>
              </a:p>
              <a:p>
                <a:r>
                  <a:rPr lang="en-US" b="0" i="0" smtClean="0">
                    <a:latin typeface="Cambria Math"/>
                  </a:rPr>
                  <a:t>𝑣=</a:t>
                </a:r>
                <a:r>
                  <a:rPr lang="en-US" b="0" i="0" smtClean="0">
                    <a:latin typeface="Cambria Math"/>
                  </a:rPr>
                  <a:t>√(2(</a:t>
                </a:r>
                <a:r>
                  <a:rPr lang="en-US" b="0" i="0" smtClean="0">
                    <a:latin typeface="Cambria Math"/>
                  </a:rPr>
                  <a:t>85</a:t>
                </a:r>
                <a:r>
                  <a:rPr lang="en-US" b="0" i="0" smtClean="0">
                    <a:latin typeface="Cambria Math"/>
                  </a:rPr>
                  <a:t> 𝑘𝑔)(9.8 𝑚/𝑠^2 )/(1.21 𝑘𝑔/𝑚^3 )(</a:t>
                </a:r>
                <a:r>
                  <a:rPr lang="en-US" b="0" i="0" smtClean="0">
                    <a:latin typeface="Cambria Math"/>
                  </a:rPr>
                  <a:t>1.0)(</a:t>
                </a:r>
                <a:r>
                  <a:rPr lang="en-US" b="0" i="0" smtClean="0">
                    <a:latin typeface="Cambria Math"/>
                  </a:rPr>
                  <a:t>0.</a:t>
                </a:r>
                <a:r>
                  <a:rPr lang="en-US" b="0" i="0" smtClean="0">
                    <a:latin typeface="Cambria Math"/>
                  </a:rPr>
                  <a:t>7</a:t>
                </a:r>
                <a:r>
                  <a:rPr lang="en-US" b="0" i="0" smtClean="0">
                    <a:latin typeface="Cambria Math"/>
                  </a:rPr>
                  <a:t> 𝑚^2 ) )=</a:t>
                </a:r>
                <a:r>
                  <a:rPr lang="en-US" b="0" i="0" smtClean="0">
                    <a:latin typeface="Cambria Math"/>
                  </a:rPr>
                  <a:t>44.4</a:t>
                </a:r>
                <a:r>
                  <a:rPr lang="en-US" b="0" i="0" smtClean="0">
                    <a:latin typeface="Cambria Math"/>
                  </a:rPr>
                  <a:t> 𝑚/𝑠</a:t>
                </a:r>
                <a:endParaRPr lang="en-US" dirty="0" smtClean="0"/>
              </a:p>
              <a:p>
                <a:r>
                  <a:rPr lang="en-US" dirty="0" smtClean="0"/>
                  <a:t>Mice bounce after</a:t>
                </a:r>
                <a:r>
                  <a:rPr lang="en-US" baseline="0" dirty="0" smtClean="0"/>
                  <a:t> big falls, but humans break</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47</a:t>
            </a:fld>
            <a:endParaRPr lang="en-US"/>
          </a:p>
        </p:txBody>
      </p:sp>
    </p:spTree>
    <p:extLst>
      <p:ext uri="{BB962C8B-B14F-4D97-AF65-F5344CB8AC3E}">
        <p14:creationId xmlns:p14="http://schemas.microsoft.com/office/powerpoint/2010/main" val="2964752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u="sng" dirty="0"/>
                  <a:t>y-components</a:t>
                </a:r>
                <a:endParaRPr lang="en-US" u="none" dirty="0"/>
              </a:p>
              <a:p>
                <a:pPr/>
                <a14:m>
                  <m:oMathPara xmlns:m="http://schemas.openxmlformats.org/officeDocument/2006/math">
                    <m:oMathParaPr>
                      <m:jc m:val="centerGroup"/>
                    </m:oMathParaPr>
                    <m:oMath xmlns:m="http://schemas.openxmlformats.org/officeDocument/2006/math">
                      <m:r>
                        <a:rPr lang="en-US" b="0" i="1" u="none" smtClean="0">
                          <a:latin typeface="Cambria Math"/>
                        </a:rPr>
                        <m:t>𝐿</m:t>
                      </m:r>
                      <m:r>
                        <a:rPr lang="en-US" b="0" i="0" u="none" smtClean="0">
                          <a:latin typeface="Cambria Math"/>
                        </a:rPr>
                        <m:t> </m:t>
                      </m:r>
                      <m:r>
                        <m:rPr>
                          <m:sty m:val="p"/>
                        </m:rPr>
                        <a:rPr lang="en-US" b="0" i="0" u="none" smtClean="0">
                          <a:latin typeface="Cambria Math"/>
                        </a:rPr>
                        <m:t>cos</m:t>
                      </m:r>
                      <m:r>
                        <a:rPr lang="en-US" b="0" i="0" u="none" smtClean="0">
                          <a:latin typeface="Cambria Math"/>
                        </a:rPr>
                        <m:t> 21.0</m:t>
                      </m:r>
                      <m:r>
                        <a:rPr lang="en-US" b="0" i="1" u="none" smtClean="0">
                          <a:latin typeface="Cambria Math"/>
                        </a:rPr>
                        <m:t>°−</m:t>
                      </m:r>
                      <m:r>
                        <a:rPr lang="en-US" b="0" i="1" u="none" smtClean="0">
                          <a:latin typeface="Cambria Math"/>
                        </a:rPr>
                        <m:t>𝑊</m:t>
                      </m:r>
                      <m:r>
                        <a:rPr lang="en-US" b="0" i="1" u="none" smtClean="0">
                          <a:latin typeface="Cambria Math"/>
                        </a:rPr>
                        <m:t>=</m:t>
                      </m:r>
                      <m:r>
                        <a:rPr lang="en-US" b="0" i="1" u="none" smtClean="0">
                          <a:latin typeface="Cambria Math"/>
                        </a:rPr>
                        <m:t>𝑚𝑎</m:t>
                      </m:r>
                    </m:oMath>
                  </m:oMathPara>
                </a14:m>
                <a:endParaRPr lang="en-US" b="0" i="0" u="none" dirty="0"/>
              </a:p>
              <a:p>
                <a:pPr/>
                <a14:m>
                  <m:oMathPara xmlns:m="http://schemas.openxmlformats.org/officeDocument/2006/math">
                    <m:oMathParaPr>
                      <m:jc m:val="centerGroup"/>
                    </m:oMathParaPr>
                    <m:oMath xmlns:m="http://schemas.openxmlformats.org/officeDocument/2006/math">
                      <m:r>
                        <a:rPr lang="en-US" b="0" i="1" u="none" smtClean="0">
                          <a:latin typeface="Cambria Math"/>
                        </a:rPr>
                        <m:t>𝐿</m:t>
                      </m:r>
                      <m:func>
                        <m:funcPr>
                          <m:ctrlPr>
                            <a:rPr lang="en-US" b="0" i="1" u="none" smtClean="0">
                              <a:latin typeface="Cambria Math" panose="02040503050406030204" pitchFamily="18" charset="0"/>
                            </a:rPr>
                          </m:ctrlPr>
                        </m:funcPr>
                        <m:fName>
                          <m:r>
                            <m:rPr>
                              <m:sty m:val="p"/>
                            </m:rPr>
                            <a:rPr lang="en-US" b="0" i="0" u="none" smtClean="0">
                              <a:latin typeface="Cambria Math"/>
                            </a:rPr>
                            <m:t>cos</m:t>
                          </m:r>
                        </m:fName>
                        <m:e>
                          <m:r>
                            <a:rPr lang="en-US" b="0" i="1" u="none" smtClean="0">
                              <a:latin typeface="Cambria Math"/>
                            </a:rPr>
                            <m:t>21.0°</m:t>
                          </m:r>
                        </m:e>
                      </m:func>
                      <m:r>
                        <a:rPr lang="en-US" b="0" i="1" u="none" smtClean="0">
                          <a:latin typeface="Cambria Math"/>
                        </a:rPr>
                        <m:t>−53800 </m:t>
                      </m:r>
                      <m:r>
                        <a:rPr lang="en-US" b="0" i="1" u="none" smtClean="0">
                          <a:latin typeface="Cambria Math"/>
                        </a:rPr>
                        <m:t>𝑁</m:t>
                      </m:r>
                      <m:r>
                        <a:rPr lang="en-US" b="0" i="1" u="none" smtClean="0">
                          <a:latin typeface="Cambria Math"/>
                        </a:rPr>
                        <m:t>=0</m:t>
                      </m:r>
                    </m:oMath>
                  </m:oMathPara>
                </a14:m>
                <a:endParaRPr lang="en-US" b="0" i="0" u="none" dirty="0"/>
              </a:p>
              <a:p>
                <a:pPr/>
                <a14:m>
                  <m:oMathPara xmlns:m="http://schemas.openxmlformats.org/officeDocument/2006/math">
                    <m:oMathParaPr>
                      <m:jc m:val="centerGroup"/>
                    </m:oMathParaPr>
                    <m:oMath xmlns:m="http://schemas.openxmlformats.org/officeDocument/2006/math">
                      <m:r>
                        <a:rPr lang="en-US" b="0" i="1" u="none" smtClean="0">
                          <a:latin typeface="Cambria Math"/>
                        </a:rPr>
                        <m:t>𝐿</m:t>
                      </m:r>
                      <m:func>
                        <m:funcPr>
                          <m:ctrlPr>
                            <a:rPr lang="en-US" b="0" i="1" u="none" smtClean="0">
                              <a:latin typeface="Cambria Math" panose="02040503050406030204" pitchFamily="18" charset="0"/>
                            </a:rPr>
                          </m:ctrlPr>
                        </m:funcPr>
                        <m:fName>
                          <m:r>
                            <m:rPr>
                              <m:sty m:val="p"/>
                            </m:rPr>
                            <a:rPr lang="en-US" b="0" i="0" u="none" smtClean="0">
                              <a:latin typeface="Cambria Math"/>
                            </a:rPr>
                            <m:t>cos</m:t>
                          </m:r>
                        </m:fName>
                        <m:e>
                          <m:r>
                            <a:rPr lang="en-US" b="0" i="1" u="none" smtClean="0">
                              <a:latin typeface="Cambria Math"/>
                            </a:rPr>
                            <m:t>21.0°</m:t>
                          </m:r>
                        </m:e>
                      </m:func>
                      <m:r>
                        <a:rPr lang="en-US" b="0" i="1" u="none" smtClean="0">
                          <a:latin typeface="Cambria Math"/>
                        </a:rPr>
                        <m:t>=53800 </m:t>
                      </m:r>
                      <m:r>
                        <a:rPr lang="en-US" b="0" i="1" u="none" smtClean="0">
                          <a:latin typeface="Cambria Math"/>
                        </a:rPr>
                        <m:t>𝑁</m:t>
                      </m:r>
                    </m:oMath>
                  </m:oMathPara>
                </a14:m>
                <a:endParaRPr lang="en-US" b="0" i="0" u="none" dirty="0"/>
              </a:p>
              <a:p>
                <a:pPr/>
                <a14:m>
                  <m:oMathPara xmlns:m="http://schemas.openxmlformats.org/officeDocument/2006/math">
                    <m:oMathParaPr>
                      <m:jc m:val="centerGroup"/>
                    </m:oMathParaPr>
                    <m:oMath xmlns:m="http://schemas.openxmlformats.org/officeDocument/2006/math">
                      <m:r>
                        <a:rPr lang="en-US" b="0" i="1" u="none" smtClean="0">
                          <a:latin typeface="Cambria Math"/>
                        </a:rPr>
                        <m:t>𝐿</m:t>
                      </m:r>
                      <m:r>
                        <a:rPr lang="en-US" b="0" i="1" u="none" smtClean="0">
                          <a:latin typeface="Cambria Math"/>
                        </a:rPr>
                        <m:t>=57600 </m:t>
                      </m:r>
                      <m:r>
                        <a:rPr lang="en-US" b="0" i="1" u="none" smtClean="0">
                          <a:latin typeface="Cambria Math"/>
                        </a:rPr>
                        <m:t>𝑁</m:t>
                      </m:r>
                    </m:oMath>
                  </m:oMathPara>
                </a14:m>
                <a:endParaRPr lang="en-US" i="0" u="none" dirty="0"/>
              </a:p>
            </p:txBody>
          </p:sp>
        </mc:Choice>
        <mc:Fallback xmlns="">
          <p:sp>
            <p:nvSpPr>
              <p:cNvPr id="3" name="Notes Placeholder 2"/>
              <p:cNvSpPr>
                <a:spLocks noGrp="1"/>
              </p:cNvSpPr>
              <p:nvPr>
                <p:ph type="body" idx="1"/>
              </p:nvPr>
            </p:nvSpPr>
            <p:spPr/>
            <p:txBody>
              <a:bodyPr/>
              <a:lstStyle/>
              <a:p>
                <a:r>
                  <a:rPr lang="en-US" u="sng" dirty="0" smtClean="0"/>
                  <a:t>y-components</a:t>
                </a:r>
                <a:endParaRPr lang="en-US" u="none" dirty="0" smtClean="0"/>
              </a:p>
              <a:p>
                <a:r>
                  <a:rPr lang="en-US" b="0" i="0" u="none" smtClean="0">
                    <a:latin typeface="Cambria Math"/>
                  </a:rPr>
                  <a:t>𝐿 cos 21.0°−𝑊=𝑚𝑎</a:t>
                </a:r>
                <a:endParaRPr lang="en-US" b="0" i="0" u="none" dirty="0" smtClean="0"/>
              </a:p>
              <a:p>
                <a:r>
                  <a:rPr lang="en-US" b="0" i="0" u="none" smtClean="0">
                    <a:latin typeface="Cambria Math"/>
                  </a:rPr>
                  <a:t>𝐿 cos⁡〖21.0°〗−53800 𝑁=0</a:t>
                </a:r>
                <a:endParaRPr lang="en-US" b="0" i="0" u="none" dirty="0" smtClean="0"/>
              </a:p>
              <a:p>
                <a:r>
                  <a:rPr lang="en-US" b="0" i="0" u="none" smtClean="0">
                    <a:latin typeface="Cambria Math"/>
                  </a:rPr>
                  <a:t>𝐿 cos⁡〖21.0°〗=53800 𝑁</a:t>
                </a:r>
                <a:endParaRPr lang="en-US" b="0" i="0" u="none" dirty="0" smtClean="0"/>
              </a:p>
              <a:p>
                <a:r>
                  <a:rPr lang="en-US" b="0" i="0" u="none" smtClean="0">
                    <a:latin typeface="Cambria Math"/>
                  </a:rPr>
                  <a:t>𝐿=57600 𝑁</a:t>
                </a:r>
                <a:endParaRPr lang="en-US" i="0" u="none"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48</a:t>
            </a:fld>
            <a:endParaRPr lang="en-US"/>
          </a:p>
        </p:txBody>
      </p:sp>
    </p:spTree>
    <p:extLst>
      <p:ext uri="{BB962C8B-B14F-4D97-AF65-F5344CB8AC3E}">
        <p14:creationId xmlns:p14="http://schemas.microsoft.com/office/powerpoint/2010/main" val="706694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38C595-6D48-4EE2-BB64-B7509CD556BB}" type="slidenum">
              <a:rPr lang="en-US" sz="1200" smtClean="0"/>
              <a:pPr eaLnBrk="1" hangingPunct="1"/>
              <a:t>49</a:t>
            </a:fld>
            <a:endParaRPr lang="en-US" sz="1200"/>
          </a:p>
        </p:txBody>
      </p:sp>
      <p:sp>
        <p:nvSpPr>
          <p:cNvPr id="15462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5462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𝑆𝑜𝑙𝑣𝑒</m:t>
                      </m:r>
                      <m:r>
                        <a:rPr lang="en-US" i="1" dirty="0" smtClean="0">
                          <a:latin typeface="Cambria Math"/>
                        </a:rPr>
                        <m:t> </m:t>
                      </m:r>
                      <m:r>
                        <a:rPr lang="en-US" i="1" dirty="0" smtClean="0">
                          <a:latin typeface="Cambria Math"/>
                        </a:rPr>
                        <m:t>𝑜𝑛</m:t>
                      </m:r>
                      <m:r>
                        <a:rPr lang="en-US" i="1" dirty="0" smtClean="0">
                          <a:latin typeface="Cambria Math"/>
                        </a:rPr>
                        <m:t> </m:t>
                      </m:r>
                      <m:r>
                        <a:rPr lang="en-US" i="1" dirty="0" smtClean="0">
                          <a:latin typeface="Cambria Math"/>
                        </a:rPr>
                        <m:t>𝑏𝑜𝑎𝑟𝑑</m:t>
                      </m:r>
                      <m:r>
                        <a:rPr lang="en-US" i="1" dirty="0" smtClean="0">
                          <a:latin typeface="Cambria Math"/>
                        </a:rPr>
                        <m:t> </m:t>
                      </m:r>
                      <m:r>
                        <a:rPr lang="en-US" i="1" dirty="0" smtClean="0">
                          <a:latin typeface="Cambria Math"/>
                        </a:rPr>
                        <m:t>𝑏𝑦</m:t>
                      </m:r>
                      <m:r>
                        <a:rPr lang="en-US" i="1" dirty="0" smtClean="0">
                          <a:latin typeface="Cambria Math"/>
                        </a:rPr>
                        <m:t> </m:t>
                      </m:r>
                      <m:r>
                        <a:rPr lang="en-US" i="1" dirty="0" smtClean="0">
                          <a:latin typeface="Cambria Math"/>
                        </a:rPr>
                        <m:t>𝑚𝑎𝑘𝑖𝑛𝑔</m:t>
                      </m:r>
                      <m:r>
                        <a:rPr lang="en-US" i="1" dirty="0" smtClean="0">
                          <a:latin typeface="Cambria Math"/>
                        </a:rPr>
                        <m:t> </m:t>
                      </m:r>
                      <m:r>
                        <a:rPr lang="en-US" i="1" dirty="0" smtClean="0">
                          <a:latin typeface="Cambria Math"/>
                        </a:rPr>
                        <m:t>𝑎</m:t>
                      </m:r>
                      <m:r>
                        <a:rPr lang="en-US" i="1" dirty="0" smtClean="0">
                          <a:latin typeface="Cambria Math"/>
                        </a:rPr>
                        <m:t> </m:t>
                      </m:r>
                      <m:r>
                        <a:rPr lang="en-US" i="1" dirty="0" smtClean="0">
                          <a:latin typeface="Cambria Math"/>
                        </a:rPr>
                        <m:t>𝑡𝑎𝑏𝑙𝑒</m:t>
                      </m:r>
                      <m:r>
                        <a:rPr lang="en-US" i="1" dirty="0" smtClean="0">
                          <a:latin typeface="Cambria Math"/>
                        </a:rPr>
                        <m:t> </m:t>
                      </m:r>
                    </m:oMath>
                  </m:oMathPara>
                </a14:m>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𝐹</m:t>
                          </m:r>
                        </m:e>
                        <m:sub>
                          <m:r>
                            <a:rPr lang="en-US" i="1" dirty="0" smtClean="0">
                              <a:latin typeface="Cambria Math"/>
                            </a:rPr>
                            <m:t>𝑥</m:t>
                          </m:r>
                        </m:sub>
                      </m:sSub>
                      <m:r>
                        <a:rPr lang="en-US" i="1" dirty="0" smtClean="0">
                          <a:latin typeface="Cambria Math"/>
                        </a:rPr>
                        <m:t>: </m:t>
                      </m:r>
                      <m:sSub>
                        <m:sSubPr>
                          <m:ctrlPr>
                            <a:rPr lang="en-US" b="0" i="1" dirty="0" smtClean="0">
                              <a:latin typeface="Cambria Math" panose="02040503050406030204" pitchFamily="18" charset="0"/>
                            </a:rPr>
                          </m:ctrlPr>
                        </m:sSubPr>
                        <m:e>
                          <m:r>
                            <a:rPr lang="en-US" i="1" dirty="0" smtClean="0">
                              <a:latin typeface="Cambria Math"/>
                            </a:rPr>
                            <m:t>𝑇</m:t>
                          </m:r>
                        </m:e>
                        <m:sub>
                          <m:r>
                            <a:rPr lang="en-US" b="0" i="1" dirty="0" smtClean="0">
                              <a:latin typeface="Cambria Math"/>
                            </a:rPr>
                            <m:t>2</m:t>
                          </m:r>
                        </m:sub>
                      </m:sSub>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32°</m:t>
                          </m:r>
                        </m:e>
                      </m:func>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𝑇</m:t>
                          </m:r>
                        </m:e>
                        <m:sub>
                          <m:r>
                            <a:rPr lang="en-US" b="0" i="1" dirty="0" smtClean="0">
                              <a:latin typeface="Cambria Math"/>
                            </a:rPr>
                            <m:t>1</m:t>
                          </m:r>
                        </m:sub>
                      </m:sSub>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32°</m:t>
                          </m:r>
                        </m:e>
                      </m:func>
                      <m:r>
                        <a:rPr lang="en-US" i="1" dirty="0" smtClean="0">
                          <a:latin typeface="Cambria Math"/>
                        </a:rPr>
                        <m:t>=0</m:t>
                      </m:r>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2</m:t>
                          </m:r>
                        </m:sub>
                      </m:sSub>
                      <m:d>
                        <m:dPr>
                          <m:ctrlPr>
                            <a:rPr lang="en-US" b="0"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.8480</m:t>
                          </m:r>
                        </m:e>
                      </m:d>
                      <m:r>
                        <a:rPr lang="en-US" b="0"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d>
                        <m:dPr>
                          <m:ctrlPr>
                            <a:rPr lang="en-US" b="0"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.8480</m:t>
                          </m:r>
                        </m:e>
                      </m:d>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2</m:t>
                          </m:r>
                        </m:sub>
                      </m:sSub>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𝐹</m:t>
                          </m:r>
                        </m:e>
                        <m:sub>
                          <m:r>
                            <a:rPr lang="en-US" b="0" i="1" dirty="0" smtClean="0">
                              <a:latin typeface="Cambria Math"/>
                              <a:sym typeface="Wingdings" pitchFamily="2" charset="2"/>
                            </a:rPr>
                            <m:t>𝑦</m:t>
                          </m:r>
                        </m:sub>
                      </m:sSub>
                      <m:r>
                        <a:rPr lang="en-US" i="1" dirty="0" smtClean="0">
                          <a:latin typeface="Cambria Math"/>
                          <a:sym typeface="Wingdings" pitchFamily="2" charset="2"/>
                        </a:rPr>
                        <m:t>:</m:t>
                      </m:r>
                      <m:r>
                        <a:rPr lang="en-US" b="0" i="1" dirty="0" smtClean="0">
                          <a:latin typeface="Cambria Math"/>
                          <a:sym typeface="Wingdings" pitchFamily="2" charset="2"/>
                        </a:rPr>
                        <m:t>−</m:t>
                      </m:r>
                      <m:r>
                        <a:rPr lang="en-US" b="0" i="1" dirty="0" smtClean="0">
                          <a:latin typeface="Cambria Math"/>
                          <a:sym typeface="Wingdings" pitchFamily="2" charset="2"/>
                        </a:rPr>
                        <m:t>𝑤</m:t>
                      </m:r>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func>
                        <m:funcPr>
                          <m:ctrlPr>
                            <a:rPr lang="en-US" b="0" i="1" dirty="0" smtClean="0">
                              <a:latin typeface="Cambria Math" panose="02040503050406030204" pitchFamily="18" charset="0"/>
                              <a:sym typeface="Wingdings" pitchFamily="2" charset="2"/>
                            </a:rPr>
                          </m:ctrlPr>
                        </m:funcPr>
                        <m:fName>
                          <m:r>
                            <m:rPr>
                              <m:sty m:val="p"/>
                            </m:rPr>
                            <a:rPr lang="en-US" b="0" i="0" dirty="0" smtClean="0">
                              <a:latin typeface="Cambria Math"/>
                              <a:sym typeface="Wingdings" pitchFamily="2" charset="2"/>
                            </a:rPr>
                            <m:t>sin</m:t>
                          </m:r>
                        </m:fName>
                        <m:e>
                          <m:r>
                            <a:rPr lang="en-US" b="0" i="1" dirty="0" smtClean="0">
                              <a:latin typeface="Cambria Math"/>
                              <a:sym typeface="Wingdings" pitchFamily="2" charset="2"/>
                            </a:rPr>
                            <m:t>32°</m:t>
                          </m:r>
                        </m:e>
                      </m:func>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2</m:t>
                          </m:r>
                        </m:sub>
                      </m:sSub>
                      <m:func>
                        <m:funcPr>
                          <m:ctrlPr>
                            <a:rPr lang="en-US" b="0" i="1" dirty="0" smtClean="0">
                              <a:latin typeface="Cambria Math" panose="02040503050406030204" pitchFamily="18" charset="0"/>
                              <a:sym typeface="Wingdings" pitchFamily="2" charset="2"/>
                            </a:rPr>
                          </m:ctrlPr>
                        </m:funcPr>
                        <m:fName>
                          <m:r>
                            <m:rPr>
                              <m:sty m:val="p"/>
                            </m:rPr>
                            <a:rPr lang="en-US" b="0" i="0" dirty="0" smtClean="0">
                              <a:latin typeface="Cambria Math"/>
                              <a:sym typeface="Wingdings" pitchFamily="2" charset="2"/>
                            </a:rPr>
                            <m:t>sin</m:t>
                          </m:r>
                        </m:fName>
                        <m:e>
                          <m:r>
                            <a:rPr lang="en-US" b="0" i="1" dirty="0" smtClean="0">
                              <a:latin typeface="Cambria Math"/>
                              <a:sym typeface="Wingdings" pitchFamily="2" charset="2"/>
                            </a:rPr>
                            <m:t>32°</m:t>
                          </m:r>
                        </m:e>
                      </m:func>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−110 </m:t>
                      </m:r>
                      <m:r>
                        <a:rPr lang="en-US" i="1" dirty="0" smtClean="0">
                          <a:latin typeface="Cambria Math"/>
                          <a:sym typeface="Wingdings" pitchFamily="2" charset="2"/>
                        </a:rPr>
                        <m:t>𝑁</m:t>
                      </m:r>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d>
                        <m:dPr>
                          <m:ctrlPr>
                            <a:rPr lang="en-US" b="0"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.5299</m:t>
                          </m:r>
                        </m:e>
                      </m:d>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2</m:t>
                          </m:r>
                        </m:sub>
                      </m:sSub>
                      <m:d>
                        <m:dPr>
                          <m:ctrlPr>
                            <a:rPr lang="en-US" b="0"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.5299</m:t>
                          </m:r>
                        </m:e>
                      </m:d>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−110 </m:t>
                      </m:r>
                      <m:r>
                        <a:rPr lang="en-US" i="1" dirty="0" smtClean="0">
                          <a:latin typeface="Cambria Math"/>
                          <a:sym typeface="Wingdings" pitchFamily="2" charset="2"/>
                        </a:rPr>
                        <m:t>𝑁</m:t>
                      </m:r>
                      <m:r>
                        <a:rPr lang="en-US" i="1" dirty="0" smtClean="0">
                          <a:latin typeface="Cambria Math"/>
                          <a:sym typeface="Wingdings" pitchFamily="2" charset="2"/>
                        </a:rPr>
                        <m:t>+1.0598</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1.0598 </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r>
                        <a:rPr lang="en-US" i="1" dirty="0" smtClean="0">
                          <a:latin typeface="Cambria Math"/>
                          <a:sym typeface="Wingdings" pitchFamily="2" charset="2"/>
                        </a:rPr>
                        <m:t>=110 </m:t>
                      </m:r>
                      <m:r>
                        <a:rPr lang="en-US" i="1" dirty="0" smtClean="0">
                          <a:latin typeface="Cambria Math"/>
                          <a:sym typeface="Wingdings" pitchFamily="2" charset="2"/>
                        </a:rPr>
                        <m:t>𝑁</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1</m:t>
                          </m:r>
                        </m:sub>
                      </m:sSub>
                      <m:r>
                        <a:rPr lang="en-US" i="1" dirty="0" smtClean="0">
                          <a:latin typeface="Cambria Math"/>
                          <a:sym typeface="Wingdings" pitchFamily="2" charset="2"/>
                        </a:rPr>
                        <m:t>=</m:t>
                      </m:r>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𝑇</m:t>
                          </m:r>
                        </m:e>
                        <m:sub>
                          <m:r>
                            <a:rPr lang="en-US" b="0" i="1" dirty="0" smtClean="0">
                              <a:latin typeface="Cambria Math"/>
                              <a:sym typeface="Wingdings" pitchFamily="2" charset="2"/>
                            </a:rPr>
                            <m:t>2</m:t>
                          </m:r>
                        </m:sub>
                      </m:sSub>
                      <m:r>
                        <a:rPr lang="en-US" i="1" dirty="0" smtClean="0">
                          <a:latin typeface="Cambria Math"/>
                          <a:sym typeface="Wingdings" pitchFamily="2" charset="2"/>
                        </a:rPr>
                        <m:t>=103.8 </m:t>
                      </m:r>
                      <m:r>
                        <a:rPr lang="en-US" i="1" dirty="0" smtClean="0">
                          <a:latin typeface="Cambria Math"/>
                          <a:sym typeface="Wingdings" pitchFamily="2" charset="2"/>
                        </a:rPr>
                        <m:t>𝑁</m:t>
                      </m:r>
                    </m:oMath>
                  </m:oMathPara>
                </a14:m>
                <a:endParaRPr lang="en-US" dirty="0"/>
              </a:p>
            </p:txBody>
          </p:sp>
        </mc:Choice>
        <mc:Fallback xmlns="">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𝑆𝑜𝑙𝑣𝑒 𝑜𝑛 𝑏𝑜𝑎𝑟𝑑 𝑏𝑦 𝑚𝑎𝑘𝑖𝑛𝑔 𝑎 𝑡𝑎𝑏𝑙𝑒 </a:t>
                </a:r>
                <a:endParaRPr lang="en-US" dirty="0" smtClean="0"/>
              </a:p>
              <a:p>
                <a:pPr eaLnBrk="1" hangingPunct="1"/>
                <a:r>
                  <a:rPr lang="en-US" i="0" dirty="0" smtClean="0">
                    <a:latin typeface="Cambria Math"/>
                  </a:rPr>
                  <a:t>𝐹_𝑥</a:t>
                </a:r>
                <a:r>
                  <a:rPr lang="en-US" i="0" dirty="0" smtClean="0">
                    <a:latin typeface="Cambria Math"/>
                  </a:rPr>
                  <a:t>: 𝑇</a:t>
                </a:r>
                <a:r>
                  <a:rPr lang="en-US" b="0" i="0" dirty="0" smtClean="0">
                    <a:latin typeface="Cambria Math"/>
                  </a:rPr>
                  <a:t>_2  cos⁡〖32°〗−𝑇_1  cos⁡〖32°〗</a:t>
                </a:r>
                <a:r>
                  <a:rPr lang="en-US" i="0" dirty="0" smtClean="0">
                    <a:latin typeface="Cambria Math"/>
                  </a:rPr>
                  <a:t>=0</a:t>
                </a:r>
                <a:endParaRPr lang="en-US" i="1" dirty="0" smtClean="0">
                  <a:latin typeface="Cambria Math"/>
                </a:endParaRPr>
              </a:p>
              <a:p>
                <a:pPr eaLnBrk="1" hangingPunct="1"/>
                <a:r>
                  <a:rPr lang="en-US" i="0" dirty="0" smtClean="0">
                    <a:latin typeface="Cambria Math"/>
                    <a:sym typeface="Wingdings" pitchFamily="2" charset="2"/>
                  </a:rPr>
                  <a:t>𝑇</a:t>
                </a:r>
                <a:r>
                  <a:rPr lang="en-US" b="0" i="0" dirty="0" smtClean="0">
                    <a:latin typeface="Cambria Math"/>
                    <a:sym typeface="Wingdings" pitchFamily="2" charset="2"/>
                  </a:rPr>
                  <a:t>_2 (</a:t>
                </a:r>
                <a:r>
                  <a:rPr lang="en-US" i="0" dirty="0" smtClean="0">
                    <a:latin typeface="Cambria Math"/>
                    <a:sym typeface="Wingdings" pitchFamily="2" charset="2"/>
                  </a:rPr>
                  <a:t>.8480</a:t>
                </a:r>
                <a:r>
                  <a:rPr lang="en-US" b="0" i="0" dirty="0" smtClean="0">
                    <a:latin typeface="Cambria Math"/>
                    <a:sym typeface="Wingdings" pitchFamily="2" charset="2"/>
                  </a:rPr>
                  <a:t>)−</a:t>
                </a:r>
                <a:r>
                  <a:rPr lang="en-US" i="0" dirty="0" smtClean="0">
                    <a:latin typeface="Cambria Math"/>
                    <a:sym typeface="Wingdings" pitchFamily="2" charset="2"/>
                  </a:rPr>
                  <a:t>𝑇</a:t>
                </a:r>
                <a:r>
                  <a:rPr lang="en-US" b="0" i="0" dirty="0" smtClean="0">
                    <a:latin typeface="Cambria Math"/>
                    <a:sym typeface="Wingdings" pitchFamily="2" charset="2"/>
                  </a:rPr>
                  <a:t>_1 (</a:t>
                </a:r>
                <a:r>
                  <a:rPr lang="en-US" i="0" dirty="0" smtClean="0">
                    <a:latin typeface="Cambria Math"/>
                    <a:sym typeface="Wingdings" pitchFamily="2" charset="2"/>
                  </a:rPr>
                  <a:t>.8480)=0</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𝑇</a:t>
                </a:r>
                <a:r>
                  <a:rPr lang="en-US" b="0" i="0" dirty="0" smtClean="0">
                    <a:latin typeface="Cambria Math"/>
                    <a:sym typeface="Wingdings" pitchFamily="2" charset="2"/>
                  </a:rPr>
                  <a:t>_1</a:t>
                </a:r>
                <a:r>
                  <a:rPr lang="en-US" i="0" dirty="0" smtClean="0">
                    <a:latin typeface="Cambria Math"/>
                    <a:sym typeface="Wingdings" pitchFamily="2" charset="2"/>
                  </a:rPr>
                  <a:t>=𝑇</a:t>
                </a:r>
                <a:r>
                  <a:rPr lang="en-US" b="0" i="0" dirty="0" smtClean="0">
                    <a:latin typeface="Cambria Math"/>
                    <a:sym typeface="Wingdings" pitchFamily="2" charset="2"/>
                  </a:rPr>
                  <a:t>_2</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𝐹</a:t>
                </a:r>
                <a:r>
                  <a:rPr lang="en-US" b="0" i="0" dirty="0" smtClean="0">
                    <a:latin typeface="Cambria Math"/>
                    <a:sym typeface="Wingdings" pitchFamily="2" charset="2"/>
                  </a:rPr>
                  <a:t>_𝑦</a:t>
                </a:r>
                <a:r>
                  <a:rPr lang="en-US" i="0" dirty="0" smtClean="0">
                    <a:latin typeface="Cambria Math"/>
                    <a:sym typeface="Wingdings" pitchFamily="2" charset="2"/>
                  </a:rPr>
                  <a:t>:</a:t>
                </a:r>
                <a:r>
                  <a:rPr lang="en-US" b="0" i="0" dirty="0" smtClean="0">
                    <a:latin typeface="Cambria Math"/>
                    <a:sym typeface="Wingdings" pitchFamily="2" charset="2"/>
                  </a:rPr>
                  <a:t>−𝑤</a:t>
                </a:r>
                <a:r>
                  <a:rPr lang="en-US" i="0" dirty="0" smtClean="0">
                    <a:latin typeface="Cambria Math"/>
                    <a:sym typeface="Wingdings" pitchFamily="2" charset="2"/>
                  </a:rPr>
                  <a:t>+𝑇</a:t>
                </a:r>
                <a:r>
                  <a:rPr lang="en-US" b="0" i="0" dirty="0" smtClean="0">
                    <a:latin typeface="Cambria Math"/>
                    <a:sym typeface="Wingdings" pitchFamily="2" charset="2"/>
                  </a:rPr>
                  <a:t>_1  sin⁡〖32°〗</a:t>
                </a:r>
                <a:r>
                  <a:rPr lang="en-US" i="0" dirty="0" smtClean="0">
                    <a:latin typeface="Cambria Math"/>
                    <a:sym typeface="Wingdings" pitchFamily="2" charset="2"/>
                  </a:rPr>
                  <a:t>+𝑇</a:t>
                </a:r>
                <a:r>
                  <a:rPr lang="en-US" b="0" i="0" dirty="0" smtClean="0">
                    <a:latin typeface="Cambria Math"/>
                    <a:sym typeface="Wingdings" pitchFamily="2" charset="2"/>
                  </a:rPr>
                  <a:t>_2  sin⁡〖32°〗</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−110 𝑁+𝑇</a:t>
                </a:r>
                <a:r>
                  <a:rPr lang="en-US" b="0" i="0" dirty="0" smtClean="0">
                    <a:latin typeface="Cambria Math"/>
                    <a:sym typeface="Wingdings" pitchFamily="2" charset="2"/>
                  </a:rPr>
                  <a:t>_1 (</a:t>
                </a:r>
                <a:r>
                  <a:rPr lang="en-US" i="0" dirty="0" smtClean="0">
                    <a:latin typeface="Cambria Math"/>
                    <a:sym typeface="Wingdings" pitchFamily="2" charset="2"/>
                  </a:rPr>
                  <a:t>.5299</a:t>
                </a:r>
                <a:r>
                  <a:rPr lang="en-US" b="0" i="0" dirty="0" smtClean="0">
                    <a:latin typeface="Cambria Math"/>
                    <a:sym typeface="Wingdings" pitchFamily="2" charset="2"/>
                  </a:rPr>
                  <a:t>)</a:t>
                </a:r>
                <a:r>
                  <a:rPr lang="en-US" i="0" dirty="0" smtClean="0">
                    <a:latin typeface="Cambria Math"/>
                    <a:sym typeface="Wingdings" pitchFamily="2" charset="2"/>
                  </a:rPr>
                  <a:t>+𝑇</a:t>
                </a:r>
                <a:r>
                  <a:rPr lang="en-US" b="0" i="0" dirty="0" smtClean="0">
                    <a:latin typeface="Cambria Math"/>
                    <a:sym typeface="Wingdings" pitchFamily="2" charset="2"/>
                  </a:rPr>
                  <a:t>_2 (</a:t>
                </a:r>
                <a:r>
                  <a:rPr lang="en-US" i="0" dirty="0" smtClean="0">
                    <a:latin typeface="Cambria Math"/>
                    <a:sym typeface="Wingdings" pitchFamily="2" charset="2"/>
                  </a:rPr>
                  <a:t>.5299</a:t>
                </a:r>
                <a:r>
                  <a:rPr lang="en-US" b="0" i="0" dirty="0" smtClean="0">
                    <a:latin typeface="Cambria Math"/>
                    <a:sym typeface="Wingdings" pitchFamily="2" charset="2"/>
                  </a:rPr>
                  <a:t>)</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−110 𝑁+1.0598𝑇</a:t>
                </a:r>
                <a:r>
                  <a:rPr lang="en-US" b="0" i="0" dirty="0" smtClean="0">
                    <a:latin typeface="Cambria Math"/>
                    <a:sym typeface="Wingdings" pitchFamily="2" charset="2"/>
                  </a:rPr>
                  <a:t>_1</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1.0598 𝑇</a:t>
                </a:r>
                <a:r>
                  <a:rPr lang="en-US" b="0" i="0" dirty="0" smtClean="0">
                    <a:latin typeface="Cambria Math"/>
                    <a:sym typeface="Wingdings" pitchFamily="2" charset="2"/>
                  </a:rPr>
                  <a:t>_1</a:t>
                </a:r>
                <a:r>
                  <a:rPr lang="en-US" i="0" dirty="0" smtClean="0">
                    <a:latin typeface="Cambria Math"/>
                    <a:sym typeface="Wingdings" pitchFamily="2" charset="2"/>
                  </a:rPr>
                  <a:t>=110 𝑁</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𝑇</a:t>
                </a:r>
                <a:r>
                  <a:rPr lang="en-US" b="0" i="0" dirty="0" smtClean="0">
                    <a:latin typeface="Cambria Math"/>
                    <a:sym typeface="Wingdings" pitchFamily="2" charset="2"/>
                  </a:rPr>
                  <a:t>_1</a:t>
                </a:r>
                <a:r>
                  <a:rPr lang="en-US" i="0" dirty="0" smtClean="0">
                    <a:latin typeface="Cambria Math"/>
                    <a:sym typeface="Wingdings" pitchFamily="2" charset="2"/>
                  </a:rPr>
                  <a:t>=𝑇</a:t>
                </a:r>
                <a:r>
                  <a:rPr lang="en-US" b="0" i="0" dirty="0" smtClean="0">
                    <a:latin typeface="Cambria Math"/>
                    <a:sym typeface="Wingdings" pitchFamily="2" charset="2"/>
                  </a:rPr>
                  <a:t>_2</a:t>
                </a:r>
                <a:r>
                  <a:rPr lang="en-US" i="0" dirty="0" smtClean="0">
                    <a:latin typeface="Cambria Math"/>
                    <a:sym typeface="Wingdings" pitchFamily="2" charset="2"/>
                  </a:rPr>
                  <a:t>=103.8 𝑁</a:t>
                </a:r>
                <a:endParaRPr lang="en-US" dirty="0" smtClean="0"/>
              </a:p>
            </p:txBody>
          </p:sp>
        </mc:Fallback>
      </mc:AlternateContent>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i="1" dirty="0"/>
                  <a:t>x</a:t>
                </a:r>
                <a:r>
                  <a:rPr lang="en-US" dirty="0"/>
                  <a:t>-direction</a:t>
                </a:r>
              </a:p>
              <a:p>
                <a:pPr/>
                <a14:m>
                  <m:oMathPara xmlns:m="http://schemas.openxmlformats.org/officeDocument/2006/math">
                    <m:oMathParaPr>
                      <m:jc m:val="centerGroup"/>
                    </m:oMathParaPr>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65°</m:t>
                          </m:r>
                        </m:e>
                      </m:fun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80°</m:t>
                          </m:r>
                        </m:e>
                      </m:func>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r>
                        <a:rPr lang="en-US" b="0" i="1" smtClean="0">
                          <a:latin typeface="Cambria Math"/>
                        </a:rPr>
                        <m:t>=0.920289</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oMath>
                  </m:oMathPara>
                </a14:m>
                <a:endParaRPr lang="en-US" dirty="0"/>
              </a:p>
              <a:p>
                <a:r>
                  <a:rPr lang="en-US" i="1" dirty="0"/>
                  <a:t>y</a:t>
                </a:r>
                <a:r>
                  <a:rPr lang="en-US" dirty="0"/>
                  <a:t>-direction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65°</m:t>
                          </m:r>
                        </m:e>
                      </m:fun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80°</m:t>
                          </m:r>
                        </m:e>
                      </m:func>
                      <m:r>
                        <a:rPr lang="en-US" b="0" i="1" smtClean="0">
                          <a:latin typeface="Cambria Math"/>
                        </a:rPr>
                        <m:t>−</m:t>
                      </m:r>
                      <m:r>
                        <a:rPr lang="en-US" b="0" i="1" smtClean="0">
                          <a:latin typeface="Cambria Math"/>
                        </a:rPr>
                        <m:t>𝑤</m:t>
                      </m:r>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65°</m:t>
                          </m:r>
                        </m:e>
                      </m:func>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0.9202889</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e>
                      </m:d>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80°</m:t>
                          </m:r>
                        </m:e>
                      </m:func>
                      <m:r>
                        <a:rPr lang="en-US" b="0" i="1" smtClean="0">
                          <a:latin typeface="Cambria Math"/>
                        </a:rPr>
                        <m:t>−535 </m:t>
                      </m:r>
                      <m:r>
                        <a:rPr lang="en-US" b="0" i="1" smtClean="0">
                          <a:latin typeface="Cambria Math"/>
                        </a:rPr>
                        <m:t>𝑁</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0.582424777</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=535 </m:t>
                      </m:r>
                      <m:r>
                        <a:rPr lang="en-US" b="0" i="1" smtClean="0">
                          <a:latin typeface="Cambria Math"/>
                        </a:rPr>
                        <m:t>𝑁</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=919 </m:t>
                      </m:r>
                      <m:r>
                        <a:rPr lang="en-US" b="0" i="1" smtClean="0">
                          <a:latin typeface="Cambria Math"/>
                        </a:rPr>
                        <m:t>𝑁</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r>
                        <a:rPr lang="en-US" b="0" i="1" smtClean="0">
                          <a:latin typeface="Cambria Math"/>
                        </a:rPr>
                        <m:t>=845 </m:t>
                      </m:r>
                      <m:r>
                        <a:rPr lang="en-US" b="0" i="1" smtClean="0">
                          <a:latin typeface="Cambria Math"/>
                        </a:rPr>
                        <m:t>𝑁</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X-direction</a:t>
                </a:r>
              </a:p>
              <a:p>
                <a:r>
                  <a:rPr lang="en-US" b="0" i="0" smtClean="0">
                    <a:latin typeface="Cambria Math"/>
                  </a:rPr>
                  <a:t>−𝑇_1  sin⁡〖65°〗+𝑇_2  sin⁡〖80°〗=𝑚𝑎=0</a:t>
                </a:r>
                <a:endParaRPr lang="en-US" b="0" dirty="0" smtClean="0"/>
              </a:p>
              <a:p>
                <a:r>
                  <a:rPr lang="en-US" b="0" i="0" smtClean="0">
                    <a:latin typeface="Cambria Math"/>
                  </a:rPr>
                  <a:t>𝑇_2=0.920289𝑇_1</a:t>
                </a:r>
                <a:endParaRPr lang="en-US" dirty="0" smtClean="0"/>
              </a:p>
              <a:p>
                <a:r>
                  <a:rPr lang="en-US" dirty="0" smtClean="0"/>
                  <a:t>Y-direction</a:t>
                </a:r>
              </a:p>
              <a:p>
                <a:r>
                  <a:rPr lang="en-US" b="0" i="0" smtClean="0">
                    <a:latin typeface="Cambria Math"/>
                  </a:rPr>
                  <a:t>𝑇_1  cos⁡〖65°〗+𝑇_2  cos⁡〖80°〗−𝑤=𝑚𝑎=0</a:t>
                </a:r>
                <a:endParaRPr lang="en-US" b="0" dirty="0" smtClean="0"/>
              </a:p>
              <a:p>
                <a:r>
                  <a:rPr lang="en-US" b="0" i="0" smtClean="0">
                    <a:latin typeface="Cambria Math"/>
                  </a:rPr>
                  <a:t>𝑇_1  cos⁡〖65°〗+(0.9202889𝑇_1 )  cos⁡〖80°〗−535 𝑁=0</a:t>
                </a:r>
                <a:endParaRPr lang="en-US" b="0" dirty="0" smtClean="0"/>
              </a:p>
              <a:p>
                <a:r>
                  <a:rPr lang="en-US" b="0" i="0" smtClean="0">
                    <a:latin typeface="Cambria Math"/>
                  </a:rPr>
                  <a:t>0.582424777𝑇_1=535 𝑁</a:t>
                </a:r>
                <a:endParaRPr lang="en-US" b="0" dirty="0" smtClean="0"/>
              </a:p>
              <a:p>
                <a:r>
                  <a:rPr lang="en-US" b="0" i="0" smtClean="0">
                    <a:latin typeface="Cambria Math"/>
                  </a:rPr>
                  <a:t>𝑇_1=919 𝑁</a:t>
                </a:r>
                <a:endParaRPr lang="en-US" b="0" dirty="0" smtClean="0"/>
              </a:p>
              <a:p>
                <a:r>
                  <a:rPr lang="en-US" b="0" i="0" smtClean="0">
                    <a:latin typeface="Cambria Math"/>
                  </a:rPr>
                  <a:t>𝑇_2=845 𝑁</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50</a:t>
            </a:fld>
            <a:endParaRPr lang="en-US"/>
          </a:p>
        </p:txBody>
      </p:sp>
    </p:spTree>
    <p:extLst>
      <p:ext uri="{BB962C8B-B14F-4D97-AF65-F5344CB8AC3E}">
        <p14:creationId xmlns:p14="http://schemas.microsoft.com/office/powerpoint/2010/main" val="156934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Example: Ice hockey, puck sits until someone hits it.</a:t>
            </a:r>
            <a:r>
              <a:rPr lang="en-US" baseline="0" dirty="0"/>
              <a:t> Then it goes straight.</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6</a:t>
            </a:fld>
            <a:endParaRPr lang="en-US"/>
          </a:p>
        </p:txBody>
      </p:sp>
    </p:spTree>
    <p:extLst>
      <p:ext uri="{BB962C8B-B14F-4D97-AF65-F5344CB8AC3E}">
        <p14:creationId xmlns:p14="http://schemas.microsoft.com/office/powerpoint/2010/main" val="26129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𝑆</m:t>
                          </m:r>
                        </m:sub>
                      </m:sSub>
                      <m:r>
                        <a:rPr lang="en-US" b="0" i="1" smtClean="0">
                          <a:latin typeface="Cambria Math"/>
                        </a:rPr>
                        <m:t>−</m:t>
                      </m:r>
                      <m:r>
                        <a:rPr lang="en-US" b="0" i="1" smtClean="0">
                          <a:latin typeface="Cambria Math"/>
                        </a:rPr>
                        <m:t>𝑤</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𝑐𝑢𝑝</m:t>
                          </m:r>
                        </m:sub>
                      </m:sSub>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𝑘𝑥</m:t>
                      </m:r>
                      <m:r>
                        <a:rPr lang="en-US" b="0" i="1" smtClean="0">
                          <a:latin typeface="Cambria Math"/>
                        </a:rPr>
                        <m:t>−</m:t>
                      </m:r>
                      <m:r>
                        <a:rPr lang="en-US" b="0" i="1" smtClean="0">
                          <a:latin typeface="Cambria Math"/>
                        </a:rPr>
                        <m:t>𝑚𝑔</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𝑐𝑢𝑝</m:t>
                          </m:r>
                        </m:sub>
                      </m:sSub>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3</m:t>
                          </m:r>
                          <m:r>
                            <a:rPr lang="en-US" b="0" i="1" smtClean="0">
                              <a:latin typeface="Cambria Math" panose="02040503050406030204" pitchFamily="18" charset="0"/>
                            </a:rPr>
                            <m:t>3</m:t>
                          </m:r>
                          <m:r>
                            <a:rPr lang="en-US" b="0" i="1" smtClean="0">
                              <a:latin typeface="Cambria Math"/>
                            </a:rPr>
                            <m:t>0</m:t>
                          </m:r>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𝑚</m:t>
                              </m:r>
                            </m:den>
                          </m:f>
                        </m:e>
                      </m:d>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0.010 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𝑐𝑢𝑝</m:t>
                          </m:r>
                        </m:sub>
                      </m:sSub>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𝑐𝑢𝑝</m:t>
                          </m:r>
                        </m:sub>
                      </m:sSub>
                      <m:r>
                        <a:rPr lang="en-US" b="0" i="1" smtClean="0">
                          <a:latin typeface="Cambria Math"/>
                        </a:rPr>
                        <m:t>=</m:t>
                      </m:r>
                      <m:r>
                        <a:rPr lang="en-US" b="0" i="1" smtClean="0">
                          <a:latin typeface="Cambria Math" panose="02040503050406030204" pitchFamily="18" charset="0"/>
                        </a:rPr>
                        <m:t>9</m:t>
                      </m:r>
                      <m:r>
                        <a:rPr lang="en-US" b="0" i="1" smtClean="0">
                          <a:latin typeface="Cambria Math"/>
                        </a:rPr>
                        <m:t>.</m:t>
                      </m:r>
                      <m:r>
                        <a:rPr lang="en-US" b="0" i="1" smtClean="0">
                          <a:latin typeface="Cambria Math" panose="02040503050406030204" pitchFamily="18" charset="0"/>
                        </a:rPr>
                        <m:t>8</m:t>
                      </m:r>
                      <m:r>
                        <a:rPr lang="en-US" b="0" i="1" smtClean="0">
                          <a:latin typeface="Cambria Math"/>
                        </a:rPr>
                        <m:t> </m:t>
                      </m:r>
                      <m:r>
                        <a:rPr lang="en-US" b="0" i="1" smtClean="0">
                          <a:latin typeface="Cambria Math"/>
                        </a:rPr>
                        <m:t>𝑁</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𝐹_𝑆−𝑤−𝐹_𝑐𝑢𝑝=𝑚𝑎=0</a:t>
                </a:r>
                <a:endParaRPr lang="en-US" b="0" dirty="0" smtClean="0"/>
              </a:p>
              <a:p>
                <a:r>
                  <a:rPr lang="en-US" b="0" i="0" smtClean="0">
                    <a:latin typeface="Cambria Math"/>
                  </a:rPr>
                  <a:t>𝑘𝑥−𝑚𝑔−𝐹_𝑐𝑢𝑝=0</a:t>
                </a:r>
                <a:endParaRPr lang="en-US" b="0" dirty="0" smtClean="0"/>
              </a:p>
              <a:p>
                <a:r>
                  <a:rPr lang="en-US" b="0" i="0" smtClean="0">
                    <a:latin typeface="Cambria Math"/>
                  </a:rPr>
                  <a:t>(300 𝑁/𝑚)(0.03 𝑚)−(0.010 𝑘𝑔)(9.8 𝑚/𝑠^2 )−𝐹_𝑐𝑢𝑝=0</a:t>
                </a:r>
                <a:endParaRPr lang="en-US" b="0" dirty="0" smtClean="0"/>
              </a:p>
              <a:p>
                <a:r>
                  <a:rPr lang="en-US" b="0" i="0" smtClean="0">
                    <a:latin typeface="Cambria Math"/>
                  </a:rPr>
                  <a:t>𝐹_𝑐𝑢𝑝=8.9 𝑁</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51</a:t>
            </a:fld>
            <a:endParaRPr lang="en-US"/>
          </a:p>
        </p:txBody>
      </p:sp>
    </p:spTree>
    <p:extLst>
      <p:ext uri="{BB962C8B-B14F-4D97-AF65-F5344CB8AC3E}">
        <p14:creationId xmlns:p14="http://schemas.microsoft.com/office/powerpoint/2010/main" val="3358056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54</a:t>
            </a:fld>
            <a:endParaRPr lang="en-US"/>
          </a:p>
        </p:txBody>
      </p:sp>
    </p:spTree>
    <p:extLst>
      <p:ext uri="{BB962C8B-B14F-4D97-AF65-F5344CB8AC3E}">
        <p14:creationId xmlns:p14="http://schemas.microsoft.com/office/powerpoint/2010/main" val="83520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Close on combining gravitational too</a:t>
            </a:r>
          </a:p>
        </p:txBody>
      </p:sp>
      <p:sp>
        <p:nvSpPr>
          <p:cNvPr id="4" name="Slide Number Placeholder 3"/>
          <p:cNvSpPr>
            <a:spLocks noGrp="1"/>
          </p:cNvSpPr>
          <p:nvPr>
            <p:ph type="sldNum" sz="quarter" idx="10"/>
          </p:nvPr>
        </p:nvSpPr>
        <p:spPr/>
        <p:txBody>
          <a:bodyPr/>
          <a:lstStyle/>
          <a:p>
            <a:fld id="{847F6185-6285-4FEC-8CF6-962D1C733E47}" type="slidenum">
              <a:rPr lang="en-US" smtClean="0"/>
              <a:t>55</a:t>
            </a:fld>
            <a:endParaRPr lang="en-US"/>
          </a:p>
        </p:txBody>
      </p:sp>
    </p:spTree>
    <p:extLst>
      <p:ext uri="{BB962C8B-B14F-4D97-AF65-F5344CB8AC3E}">
        <p14:creationId xmlns:p14="http://schemas.microsoft.com/office/powerpoint/2010/main" val="26630647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Use kinematics to find </a:t>
                </a:r>
                <a:r>
                  <a:rPr lang="en-US" i="1" dirty="0"/>
                  <a:t>a</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r>
                        <a:rPr lang="en-US" b="0" i="1" smtClean="0">
                          <a:latin typeface="Cambria Math"/>
                        </a:rPr>
                        <m:t>=27.0</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r>
                        <a:rPr lang="en-US" b="0" i="1" smtClean="0">
                          <a:latin typeface="Cambria Math"/>
                        </a:rPr>
                        <m:t>, </m:t>
                      </m:r>
                      <m:r>
                        <a:rPr lang="en-US" b="0" i="1" smtClean="0">
                          <a:latin typeface="Cambria Math"/>
                        </a:rPr>
                        <m:t>𝑡</m:t>
                      </m:r>
                      <m:r>
                        <a:rPr lang="en-US" b="0" i="1" smtClean="0">
                          <a:latin typeface="Cambria Math"/>
                        </a:rPr>
                        <m:t>=8.00 </m:t>
                      </m:r>
                      <m:r>
                        <a:rPr lang="en-US" b="0" i="1" smtClean="0">
                          <a:latin typeface="Cambria Math"/>
                        </a:rPr>
                        <m:t>𝑠</m:t>
                      </m:r>
                      <m:r>
                        <a:rPr lang="en-US" b="0" i="1" smtClean="0">
                          <a:latin typeface="Cambria Math"/>
                        </a:rPr>
                        <m:t>, </m:t>
                      </m:r>
                      <m:r>
                        <a:rPr lang="en-US" b="0" i="1" smtClean="0">
                          <a:latin typeface="Cambria Math"/>
                        </a:rPr>
                        <m:t>𝑣</m:t>
                      </m:r>
                      <m:r>
                        <a:rPr lang="en-US" b="0" i="1" smtClean="0">
                          <a:latin typeface="Cambria Math"/>
                        </a:rPr>
                        <m:t>=17.0</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r>
                        <a:rPr lang="en-US" b="0" i="1" smtClean="0">
                          <a:latin typeface="Cambria Math"/>
                        </a:rPr>
                        <m:t>, </m:t>
                      </m:r>
                      <m:r>
                        <a:rPr lang="en-US" b="0" i="1" smtClean="0">
                          <a:latin typeface="Cambria Math"/>
                        </a:rPr>
                        <m:t>𝑎</m:t>
                      </m:r>
                      <m:r>
                        <a:rPr lang="en-US" b="0" i="1" smtClean="0">
                          <a:latin typeface="Cambria Math"/>
                        </a:rPr>
                        <m:t>= ?</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r>
                        <a:rPr lang="en-US" b="0" i="1" smtClean="0">
                          <a:latin typeface="Cambria Math" panose="02040503050406030204" pitchFamily="18" charset="0"/>
                        </a:rPr>
                        <m:t>𝑎𝑡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17</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r>
                        <a:rPr lang="en-US" b="0" i="1" smtClean="0">
                          <a:latin typeface="Cambria Math"/>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8 </m:t>
                          </m:r>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a:rPr>
                        <m:t>27</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=−1.25</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b="0" dirty="0"/>
              </a:p>
              <a:p>
                <a:r>
                  <a:rPr lang="en-US" dirty="0"/>
                  <a:t>Use Newton’s 2</a:t>
                </a:r>
                <a:r>
                  <a:rPr lang="en-US" baseline="30000" dirty="0"/>
                  <a:t>nd</a:t>
                </a:r>
                <a:r>
                  <a:rPr lang="en-US" dirty="0"/>
                  <a:t> Law</a:t>
                </a:r>
              </a:p>
              <a:p>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1380 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−1.25</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a:rPr>
                        <m:t>=−1725 </m:t>
                      </m:r>
                      <m:r>
                        <a:rPr lang="en-US" b="0" i="1" smtClean="0">
                          <a:latin typeface="Cambria Math"/>
                        </a:rPr>
                        <m:t>𝑁</m:t>
                      </m:r>
                    </m:oMath>
                  </m:oMathPara>
                </a14:m>
                <a:endParaRPr lang="en-US" b="0" dirty="0"/>
              </a:p>
              <a:p>
                <a:r>
                  <a:rPr lang="en-US" dirty="0"/>
                  <a:t>1725</a:t>
                </a:r>
                <a:r>
                  <a:rPr lang="en-US" baseline="0" dirty="0"/>
                  <a:t> N West</a:t>
                </a:r>
                <a:endParaRPr lang="en-US" dirty="0"/>
              </a:p>
            </p:txBody>
          </p:sp>
        </mc:Choice>
        <mc:Fallback xmlns="">
          <p:sp>
            <p:nvSpPr>
              <p:cNvPr id="3" name="Notes Placeholder 2"/>
              <p:cNvSpPr>
                <a:spLocks noGrp="1"/>
              </p:cNvSpPr>
              <p:nvPr>
                <p:ph type="body" idx="1"/>
              </p:nvPr>
            </p:nvSpPr>
            <p:spPr/>
            <p:txBody>
              <a:bodyPr/>
              <a:lstStyle/>
              <a:p>
                <a:r>
                  <a:rPr lang="en-US" dirty="0" smtClean="0"/>
                  <a:t>Use kinematics to find a</a:t>
                </a:r>
              </a:p>
              <a:p>
                <a:r>
                  <a:rPr lang="en-US" b="0" i="0" smtClean="0">
                    <a:latin typeface="Cambria Math"/>
                  </a:rPr>
                  <a:t>𝑣_0=27.0 𝑚/𝑠, 𝑡=8.00 𝑠, 𝑣=17.0 𝑚/𝑠, 𝑎= ?</a:t>
                </a:r>
                <a:endParaRPr lang="en-US" b="0" dirty="0" smtClean="0"/>
              </a:p>
              <a:p>
                <a:r>
                  <a:rPr lang="en-US" b="0" i="0" smtClean="0">
                    <a:latin typeface="Cambria Math"/>
                  </a:rPr>
                  <a:t>𝑣=𝑣_0+𝑎𝑡</a:t>
                </a:r>
                <a:endParaRPr lang="en-US" b="0" dirty="0" smtClean="0"/>
              </a:p>
              <a:p>
                <a:r>
                  <a:rPr lang="en-US" b="0" i="0" smtClean="0">
                    <a:latin typeface="Cambria Math"/>
                  </a:rPr>
                  <a:t>17 𝑚/𝑠=27 𝑚/𝑠+𝑎(8 𝑠)</a:t>
                </a:r>
                <a:endParaRPr lang="en-US" b="0" dirty="0" smtClean="0"/>
              </a:p>
              <a:p>
                <a:r>
                  <a:rPr lang="en-US" b="0" i="0" smtClean="0">
                    <a:latin typeface="Cambria Math"/>
                  </a:rPr>
                  <a:t>𝑎=−1.25 𝑚/𝑠^2 </a:t>
                </a:r>
                <a:endParaRPr lang="en-US" b="0" dirty="0" smtClean="0"/>
              </a:p>
              <a:p>
                <a:r>
                  <a:rPr lang="en-US" dirty="0" smtClean="0"/>
                  <a:t>Use Newton’s 2</a:t>
                </a:r>
                <a:r>
                  <a:rPr lang="en-US" baseline="30000" dirty="0" smtClean="0"/>
                  <a:t>nd</a:t>
                </a:r>
                <a:r>
                  <a:rPr lang="en-US" dirty="0" smtClean="0"/>
                  <a:t> Law</a:t>
                </a:r>
              </a:p>
              <a:p>
                <a:r>
                  <a:rPr lang="en-US" b="0" i="0" smtClean="0">
                    <a:latin typeface="Cambria Math"/>
                  </a:rPr>
                  <a:t>𝐹=𝑚𝑎</a:t>
                </a:r>
                <a:endParaRPr lang="en-US" b="0" dirty="0" smtClean="0"/>
              </a:p>
              <a:p>
                <a:r>
                  <a:rPr lang="en-US" b="0" i="0" smtClean="0">
                    <a:latin typeface="Cambria Math"/>
                  </a:rPr>
                  <a:t>𝐹=(1380 𝑘𝑔)(−1.25 𝑚/𝑠^2 )=−1725 𝑁</a:t>
                </a:r>
                <a:endParaRPr lang="en-US" b="0" dirty="0" smtClean="0"/>
              </a:p>
              <a:p>
                <a:r>
                  <a:rPr lang="en-US" dirty="0" smtClean="0"/>
                  <a:t>1725</a:t>
                </a:r>
                <a:r>
                  <a:rPr lang="en-US" baseline="0" dirty="0" smtClean="0"/>
                  <a:t> N West</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56</a:t>
            </a:fld>
            <a:endParaRPr lang="en-US"/>
          </a:p>
        </p:txBody>
      </p:sp>
    </p:spTree>
    <p:extLst>
      <p:ext uri="{BB962C8B-B14F-4D97-AF65-F5344CB8AC3E}">
        <p14:creationId xmlns:p14="http://schemas.microsoft.com/office/powerpoint/2010/main" val="778148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𝑛𝑒𝑡</m:t>
                          </m:r>
                        </m:sub>
                      </m:sSub>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30°</m:t>
                          </m:r>
                        </m:e>
                      </m:fun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30°</m:t>
                          </m:r>
                        </m:e>
                      </m:func>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30°</m:t>
                          </m:r>
                        </m:e>
                      </m:fun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30°</m:t>
                          </m:r>
                        </m:e>
                      </m:func>
                      <m:r>
                        <a:rPr lang="en-US" b="0" i="1" smtClean="0">
                          <a:latin typeface="Cambria Math"/>
                        </a:rPr>
                        <m:t>+</m:t>
                      </m:r>
                      <m:r>
                        <a:rPr lang="en-US" b="0" i="1" smtClean="0">
                          <a:latin typeface="Cambria Math"/>
                        </a:rPr>
                        <m:t>𝐷</m:t>
                      </m:r>
                      <m:r>
                        <a:rPr lang="en-US" b="0" i="1" smtClean="0">
                          <a:latin typeface="Cambria Math"/>
                        </a:rPr>
                        <m:t>−</m:t>
                      </m:r>
                      <m:r>
                        <a:rPr lang="en-US" b="0" i="1" smtClean="0">
                          <a:latin typeface="Cambria Math"/>
                        </a:rPr>
                        <m:t>𝑅</m:t>
                      </m:r>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a:rPr>
                                    <m:t>3</m:t>
                                  </m:r>
                                </m:e>
                              </m:rad>
                            </m:num>
                            <m:den>
                              <m:r>
                                <a:rPr lang="en-US" b="0" i="1" smtClean="0">
                                  <a:latin typeface="Cambria Math"/>
                                </a:rPr>
                                <m:t>2</m:t>
                              </m:r>
                            </m:den>
                          </m:f>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a:rPr>
                                    <m:t>3</m:t>
                                  </m:r>
                                </m:e>
                              </m:rad>
                            </m:num>
                            <m:den>
                              <m:r>
                                <a:rPr lang="en-US" b="0" i="1" smtClean="0">
                                  <a:latin typeface="Cambria Math"/>
                                </a:rPr>
                                <m:t>2</m:t>
                              </m:r>
                            </m:den>
                          </m:f>
                        </m:e>
                      </m:d>
                      <m:r>
                        <a:rPr lang="en-US" b="0" i="1" smtClean="0">
                          <a:latin typeface="Cambria Math"/>
                        </a:rPr>
                        <m:t>+75×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r>
                        <a:rPr lang="en-US" b="0" i="1" smtClean="0">
                          <a:latin typeface="Cambria Math"/>
                        </a:rPr>
                        <m:t> </m:t>
                      </m:r>
                      <m:r>
                        <a:rPr lang="en-US" b="0" i="1" smtClean="0">
                          <a:latin typeface="Cambria Math"/>
                        </a:rPr>
                        <m:t>𝑁</m:t>
                      </m:r>
                      <m:r>
                        <a:rPr lang="en-US" b="0" i="1" smtClean="0">
                          <a:latin typeface="Cambria Math"/>
                        </a:rPr>
                        <m:t>−40.0×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r>
                        <a:rPr lang="en-US" b="0" i="1" smtClean="0">
                          <a:latin typeface="Cambria Math"/>
                        </a:rPr>
                        <m:t> </m:t>
                      </m:r>
                      <m:r>
                        <a:rPr lang="en-US" b="0" i="1" smtClean="0">
                          <a:latin typeface="Cambria Math"/>
                        </a:rPr>
                        <m:t>𝑁</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1.50×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8</m:t>
                              </m:r>
                            </m:sup>
                          </m:sSup>
                          <m:r>
                            <a:rPr lang="en-US" b="0" i="1" smtClean="0">
                              <a:latin typeface="Cambria Math"/>
                            </a:rPr>
                            <m:t>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2.00×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oMath>
                  </m:oMathPara>
                </a14:m>
                <a:endParaRPr lang="en-US" b="0" dirty="0"/>
              </a:p>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a:rPr>
                            <m:t>3</m:t>
                          </m:r>
                        </m:e>
                      </m:rad>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=2.65×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𝑁</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r>
                        <a:rPr lang="en-US" b="0" i="1" smtClean="0">
                          <a:latin typeface="Cambria Math"/>
                        </a:rPr>
                        <m:t>=1.53×</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𝑁</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Use kinematics to find a</a:t>
                </a:r>
              </a:p>
              <a:p>
                <a:r>
                  <a:rPr lang="en-US" b="0" i="0" smtClean="0">
                    <a:latin typeface="Cambria Math"/>
                  </a:rPr>
                  <a:t>𝑣_0=27.0 𝑚/𝑠, 𝑡=8.00 𝑠, 𝑣=17.0 𝑚/𝑠, 𝑎= ?</a:t>
                </a:r>
                <a:endParaRPr lang="en-US" b="0" dirty="0" smtClean="0"/>
              </a:p>
              <a:p>
                <a:r>
                  <a:rPr lang="en-US" b="0" i="0" smtClean="0">
                    <a:latin typeface="Cambria Math"/>
                  </a:rPr>
                  <a:t>𝑣=𝑣_0+𝑎𝑡</a:t>
                </a:r>
                <a:endParaRPr lang="en-US" b="0" dirty="0" smtClean="0"/>
              </a:p>
              <a:p>
                <a:r>
                  <a:rPr lang="en-US" b="0" i="0" smtClean="0">
                    <a:latin typeface="Cambria Math"/>
                  </a:rPr>
                  <a:t>17 𝑚/𝑠=27 𝑚/𝑠+𝑎(8 𝑠)</a:t>
                </a:r>
                <a:endParaRPr lang="en-US" b="0" dirty="0" smtClean="0"/>
              </a:p>
              <a:p>
                <a:r>
                  <a:rPr lang="en-US" b="0" i="0" smtClean="0">
                    <a:latin typeface="Cambria Math"/>
                  </a:rPr>
                  <a:t>𝑎=−1.25 𝑚/𝑠^2 </a:t>
                </a:r>
                <a:endParaRPr lang="en-US" b="0" dirty="0" smtClean="0"/>
              </a:p>
              <a:p>
                <a:r>
                  <a:rPr lang="en-US" dirty="0" smtClean="0"/>
                  <a:t>Use Newton’s 2</a:t>
                </a:r>
                <a:r>
                  <a:rPr lang="en-US" baseline="30000" dirty="0" smtClean="0"/>
                  <a:t>nd</a:t>
                </a:r>
                <a:r>
                  <a:rPr lang="en-US" dirty="0" smtClean="0"/>
                  <a:t> Law</a:t>
                </a:r>
              </a:p>
              <a:p>
                <a:r>
                  <a:rPr lang="en-US" b="0" i="0" smtClean="0">
                    <a:latin typeface="Cambria Math"/>
                  </a:rPr>
                  <a:t>𝐹=𝑚𝑎</a:t>
                </a:r>
                <a:endParaRPr lang="en-US" b="0" dirty="0" smtClean="0"/>
              </a:p>
              <a:p>
                <a:r>
                  <a:rPr lang="en-US" b="0" i="0" smtClean="0">
                    <a:latin typeface="Cambria Math"/>
                  </a:rPr>
                  <a:t>𝐹=(1380 𝑘𝑔)(−1.25 𝑚/𝑠^2 )=−1725 𝑁</a:t>
                </a:r>
                <a:endParaRPr lang="en-US" b="0" dirty="0" smtClean="0"/>
              </a:p>
              <a:p>
                <a:r>
                  <a:rPr lang="en-US" dirty="0" smtClean="0"/>
                  <a:t>1725</a:t>
                </a:r>
                <a:r>
                  <a:rPr lang="en-US" baseline="0" dirty="0" smtClean="0"/>
                  <a:t> N West</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57</a:t>
            </a:fld>
            <a:endParaRPr lang="en-US"/>
          </a:p>
        </p:txBody>
      </p:sp>
    </p:spTree>
    <p:extLst>
      <p:ext uri="{BB962C8B-B14F-4D97-AF65-F5344CB8AC3E}">
        <p14:creationId xmlns:p14="http://schemas.microsoft.com/office/powerpoint/2010/main" val="778148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𝑛𝑒𝑡</m:t>
                          </m:r>
                        </m:sub>
                      </m:sSub>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𝑤</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10°</m:t>
                          </m:r>
                        </m:e>
                      </m:func>
                      <m:r>
                        <a:rPr lang="en-US" b="0" i="1" smtClean="0">
                          <a:latin typeface="Cambria Math"/>
                        </a:rPr>
                        <m:t>=</m:t>
                      </m:r>
                      <m:r>
                        <a:rPr lang="en-US" b="0" i="1" smtClean="0">
                          <a:latin typeface="Cambria Math"/>
                        </a:rPr>
                        <m:t>𝑚𝑎</m:t>
                      </m:r>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𝑚𝑔</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10°</m:t>
                          </m:r>
                        </m:e>
                      </m:func>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𝑠</m:t>
                          </m:r>
                        </m:sub>
                      </m:sSub>
                      <m:r>
                        <a:rPr lang="en-US" b="0" i="1" smtClean="0">
                          <a:latin typeface="Cambria Math"/>
                        </a:rPr>
                        <m:t>−</m:t>
                      </m:r>
                      <m:r>
                        <a:rPr lang="en-US" b="0" i="1" smtClean="0">
                          <a:latin typeface="Cambria Math"/>
                        </a:rPr>
                        <m:t>𝑤</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10°</m:t>
                          </m:r>
                        </m:e>
                      </m:func>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𝑠</m:t>
                          </m:r>
                        </m:sub>
                      </m:sSub>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r>
                        <a:rPr lang="en-US" b="0" i="1" smtClean="0">
                          <a:latin typeface="Cambria Math"/>
                        </a:rPr>
                        <m:t>−</m:t>
                      </m:r>
                      <m:r>
                        <a:rPr lang="en-US" b="0" i="1" smtClean="0">
                          <a:latin typeface="Cambria Math"/>
                        </a:rPr>
                        <m:t>𝑚𝑔</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10°</m:t>
                          </m:r>
                        </m:e>
                      </m:func>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0.350</m:t>
                      </m:r>
                      <m:d>
                        <m:dPr>
                          <m:ctrlPr>
                            <a:rPr lang="en-US" b="0" i="1" smtClean="0">
                              <a:latin typeface="Cambria Math" panose="02040503050406030204" pitchFamily="18" charset="0"/>
                            </a:rPr>
                          </m:ctrlPr>
                        </m:dPr>
                        <m:e>
                          <m:r>
                            <a:rPr lang="en-US" b="0" i="1" strike="sngStrike" smtClean="0">
                              <a:latin typeface="Cambria Math"/>
                            </a:rPr>
                            <m:t>𝑚</m:t>
                          </m:r>
                          <m:r>
                            <a:rPr lang="en-US" b="0" i="1" smtClean="0">
                              <a:latin typeface="Cambria Math"/>
                            </a:rPr>
                            <m:t>𝑔</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10°</m:t>
                              </m:r>
                            </m:e>
                          </m:func>
                        </m:e>
                      </m:d>
                      <m:r>
                        <a:rPr lang="en-US" b="0" i="1" smtClean="0">
                          <a:latin typeface="Cambria Math"/>
                        </a:rPr>
                        <m:t>−</m:t>
                      </m:r>
                      <m:r>
                        <a:rPr lang="en-US" b="0" i="1" strike="sngStrike" smtClean="0">
                          <a:latin typeface="Cambria Math"/>
                        </a:rPr>
                        <m:t>𝑚</m:t>
                      </m:r>
                      <m:r>
                        <a:rPr lang="en-US" b="0" i="1" smtClean="0">
                          <a:latin typeface="Cambria Math"/>
                        </a:rPr>
                        <m:t>𝑔</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10°</m:t>
                          </m:r>
                        </m:e>
                      </m:func>
                      <m:r>
                        <a:rPr lang="en-US" b="0" i="1" smtClean="0">
                          <a:latin typeface="Cambria Math"/>
                        </a:rPr>
                        <m:t>=</m:t>
                      </m:r>
                      <m:r>
                        <a:rPr lang="en-US" b="0" i="1" strike="sngStrike" smtClean="0">
                          <a:latin typeface="Cambria Math"/>
                        </a:rPr>
                        <m:t>𝑚</m:t>
                      </m:r>
                      <m:r>
                        <a:rPr lang="en-US" b="0" i="1" smtClean="0">
                          <a:latin typeface="Cambria Math"/>
                        </a:rPr>
                        <m:t>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1.68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r>
                        <a:rPr lang="en-US" b="0" i="1" smtClean="0">
                          <a:latin typeface="Cambria Math"/>
                        </a:rPr>
                        <m:t>=</m:t>
                      </m:r>
                      <m:r>
                        <a:rPr lang="en-US" b="0" i="1" smtClean="0">
                          <a:latin typeface="Cambria Math"/>
                        </a:rPr>
                        <m:t>𝑎</m:t>
                      </m:r>
                    </m:oMath>
                  </m:oMathPara>
                </a14:m>
                <a:endParaRPr lang="en-US" b="0" dirty="0"/>
              </a:p>
            </p:txBody>
          </p:sp>
        </mc:Choice>
        <mc:Fallback xmlns="">
          <p:sp>
            <p:nvSpPr>
              <p:cNvPr id="3" name="Notes Placeholder 2"/>
              <p:cNvSpPr>
                <a:spLocks noGrp="1"/>
              </p:cNvSpPr>
              <p:nvPr>
                <p:ph type="body" idx="1"/>
              </p:nvPr>
            </p:nvSpPr>
            <p:spPr/>
            <p:txBody>
              <a:bodyPr/>
              <a:lstStyle/>
              <a:p>
                <a:r>
                  <a:rPr lang="en-US" dirty="0" smtClean="0"/>
                  <a:t>Use kinematics to find a</a:t>
                </a:r>
              </a:p>
              <a:p>
                <a:r>
                  <a:rPr lang="en-US" b="0" i="0" smtClean="0">
                    <a:latin typeface="Cambria Math"/>
                  </a:rPr>
                  <a:t>𝑣_0=27.0 𝑚/𝑠, 𝑡=8.00 𝑠, 𝑣=17.0 𝑚/𝑠, 𝑎= ?</a:t>
                </a:r>
                <a:endParaRPr lang="en-US" b="0" dirty="0" smtClean="0"/>
              </a:p>
              <a:p>
                <a:r>
                  <a:rPr lang="en-US" b="0" i="0" smtClean="0">
                    <a:latin typeface="Cambria Math"/>
                  </a:rPr>
                  <a:t>𝑣=𝑣_0+𝑎𝑡</a:t>
                </a:r>
                <a:endParaRPr lang="en-US" b="0" dirty="0" smtClean="0"/>
              </a:p>
              <a:p>
                <a:r>
                  <a:rPr lang="en-US" b="0" i="0" smtClean="0">
                    <a:latin typeface="Cambria Math"/>
                  </a:rPr>
                  <a:t>17 𝑚/𝑠=27 𝑚/𝑠+𝑎(8 𝑠)</a:t>
                </a:r>
                <a:endParaRPr lang="en-US" b="0" dirty="0" smtClean="0"/>
              </a:p>
              <a:p>
                <a:r>
                  <a:rPr lang="en-US" b="0" i="0" smtClean="0">
                    <a:latin typeface="Cambria Math"/>
                  </a:rPr>
                  <a:t>𝑎=−1.25 𝑚/𝑠^2 </a:t>
                </a:r>
                <a:endParaRPr lang="en-US" b="0" dirty="0" smtClean="0"/>
              </a:p>
              <a:p>
                <a:r>
                  <a:rPr lang="en-US" dirty="0" smtClean="0"/>
                  <a:t>Use Newton’s 2</a:t>
                </a:r>
                <a:r>
                  <a:rPr lang="en-US" baseline="30000" dirty="0" smtClean="0"/>
                  <a:t>nd</a:t>
                </a:r>
                <a:r>
                  <a:rPr lang="en-US" dirty="0" smtClean="0"/>
                  <a:t> Law</a:t>
                </a:r>
              </a:p>
              <a:p>
                <a:r>
                  <a:rPr lang="en-US" b="0" i="0" smtClean="0">
                    <a:latin typeface="Cambria Math"/>
                  </a:rPr>
                  <a:t>𝐹=𝑚𝑎</a:t>
                </a:r>
                <a:endParaRPr lang="en-US" b="0" dirty="0" smtClean="0"/>
              </a:p>
              <a:p>
                <a:r>
                  <a:rPr lang="en-US" b="0" i="0" smtClean="0">
                    <a:latin typeface="Cambria Math"/>
                  </a:rPr>
                  <a:t>𝐹=(1380 𝑘𝑔)(−1.25 𝑚/𝑠^2 )=−1725 𝑁</a:t>
                </a:r>
                <a:endParaRPr lang="en-US" b="0" dirty="0" smtClean="0"/>
              </a:p>
              <a:p>
                <a:r>
                  <a:rPr lang="en-US" dirty="0" smtClean="0"/>
                  <a:t>1725</a:t>
                </a:r>
                <a:r>
                  <a:rPr lang="en-US" baseline="0" dirty="0" smtClean="0"/>
                  <a:t> N West</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58</a:t>
            </a:fld>
            <a:endParaRPr lang="en-US"/>
          </a:p>
        </p:txBody>
      </p:sp>
    </p:spTree>
    <p:extLst>
      <p:ext uri="{BB962C8B-B14F-4D97-AF65-F5344CB8AC3E}">
        <p14:creationId xmlns:p14="http://schemas.microsoft.com/office/powerpoint/2010/main" val="778148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𝑇</m:t>
                      </m:r>
                      <m:r>
                        <a:rPr lang="en-US" b="0" i="1" smtClean="0">
                          <a:latin typeface="Cambria Math"/>
                        </a:rPr>
                        <m:t>−</m:t>
                      </m:r>
                      <m:r>
                        <a:rPr lang="en-US" b="0" i="1" smtClean="0">
                          <a:latin typeface="Cambria Math"/>
                        </a:rPr>
                        <m:t>𝑤</m:t>
                      </m:r>
                      <m:r>
                        <a:rPr lang="en-US" b="0" i="1" smtClean="0">
                          <a:latin typeface="Cambria Math"/>
                        </a:rPr>
                        <m:t>=</m:t>
                      </m:r>
                      <m:r>
                        <a:rPr lang="en-US" b="0" i="1" smtClean="0">
                          <a:latin typeface="Cambria Math"/>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540 </m:t>
                          </m:r>
                          <m:r>
                            <a:rPr lang="en-US" b="0" i="1" smtClean="0">
                              <a:latin typeface="Cambria Math"/>
                            </a:rPr>
                            <m:t>𝑁</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155 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155 </m:t>
                          </m:r>
                          <m:r>
                            <a:rPr lang="en-US" b="0" i="1" smtClean="0">
                              <a:latin typeface="Cambria Math"/>
                            </a:rPr>
                            <m:t>𝑘𝑔</m:t>
                          </m:r>
                        </m:e>
                      </m:d>
                      <m:r>
                        <a:rPr lang="en-US" b="0" i="1" smtClean="0">
                          <a:latin typeface="Cambria Math"/>
                        </a:rPr>
                        <m:t>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0.65</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r>
                        <a:rPr lang="en-US" b="0" i="1" smtClean="0">
                          <a:latin typeface="Cambria Math"/>
                        </a:rPr>
                        <m:t>=</m:t>
                      </m:r>
                      <m:r>
                        <a:rPr lang="en-US" b="0" i="1" smtClean="0">
                          <a:latin typeface="Cambria Math"/>
                        </a:rPr>
                        <m:t>𝑎</m:t>
                      </m:r>
                    </m:oMath>
                  </m:oMathPara>
                </a14:m>
                <a:endParaRPr lang="en-US" b="0" dirty="0"/>
              </a:p>
            </p:txBody>
          </p:sp>
        </mc:Choice>
        <mc:Fallback xmlns="">
          <p:sp>
            <p:nvSpPr>
              <p:cNvPr id="3" name="Notes Placeholder 2"/>
              <p:cNvSpPr>
                <a:spLocks noGrp="1"/>
              </p:cNvSpPr>
              <p:nvPr>
                <p:ph type="body" idx="1"/>
              </p:nvPr>
            </p:nvSpPr>
            <p:spPr/>
            <p:txBody>
              <a:bodyPr/>
              <a:lstStyle/>
              <a:p>
                <a:r>
                  <a:rPr lang="en-US" dirty="0" smtClean="0"/>
                  <a:t>Use kinematics to find a</a:t>
                </a:r>
              </a:p>
              <a:p>
                <a:r>
                  <a:rPr lang="en-US" b="0" i="0" smtClean="0">
                    <a:latin typeface="Cambria Math"/>
                  </a:rPr>
                  <a:t>𝑣_0=27.0 𝑚/𝑠, 𝑡=8.00 𝑠, 𝑣=17.0 𝑚/𝑠, 𝑎= ?</a:t>
                </a:r>
                <a:endParaRPr lang="en-US" b="0" dirty="0" smtClean="0"/>
              </a:p>
              <a:p>
                <a:r>
                  <a:rPr lang="en-US" b="0" i="0" smtClean="0">
                    <a:latin typeface="Cambria Math"/>
                  </a:rPr>
                  <a:t>𝑣=𝑣_0+𝑎𝑡</a:t>
                </a:r>
                <a:endParaRPr lang="en-US" b="0" dirty="0" smtClean="0"/>
              </a:p>
              <a:p>
                <a:r>
                  <a:rPr lang="en-US" b="0" i="0" smtClean="0">
                    <a:latin typeface="Cambria Math"/>
                  </a:rPr>
                  <a:t>17 𝑚/𝑠=27 𝑚/𝑠+𝑎(8 𝑠)</a:t>
                </a:r>
                <a:endParaRPr lang="en-US" b="0" dirty="0" smtClean="0"/>
              </a:p>
              <a:p>
                <a:r>
                  <a:rPr lang="en-US" b="0" i="0" smtClean="0">
                    <a:latin typeface="Cambria Math"/>
                  </a:rPr>
                  <a:t>𝑎=−1.25 𝑚/𝑠^2 </a:t>
                </a:r>
                <a:endParaRPr lang="en-US" b="0" dirty="0" smtClean="0"/>
              </a:p>
              <a:p>
                <a:r>
                  <a:rPr lang="en-US" dirty="0" smtClean="0"/>
                  <a:t>Use Newton’s 2</a:t>
                </a:r>
                <a:r>
                  <a:rPr lang="en-US" baseline="30000" dirty="0" smtClean="0"/>
                  <a:t>nd</a:t>
                </a:r>
                <a:r>
                  <a:rPr lang="en-US" dirty="0" smtClean="0"/>
                  <a:t> Law</a:t>
                </a:r>
              </a:p>
              <a:p>
                <a:r>
                  <a:rPr lang="en-US" b="0" i="0" smtClean="0">
                    <a:latin typeface="Cambria Math"/>
                  </a:rPr>
                  <a:t>𝐹=𝑚𝑎</a:t>
                </a:r>
                <a:endParaRPr lang="en-US" b="0" dirty="0" smtClean="0"/>
              </a:p>
              <a:p>
                <a:r>
                  <a:rPr lang="en-US" b="0" i="0" smtClean="0">
                    <a:latin typeface="Cambria Math"/>
                  </a:rPr>
                  <a:t>𝐹=(1380 𝑘𝑔)(−1.25 𝑚/𝑠^2 )=−1725 𝑁</a:t>
                </a:r>
                <a:endParaRPr lang="en-US" b="0" dirty="0" smtClean="0"/>
              </a:p>
              <a:p>
                <a:r>
                  <a:rPr lang="en-US" dirty="0" smtClean="0"/>
                  <a:t>1725</a:t>
                </a:r>
                <a:r>
                  <a:rPr lang="en-US" baseline="0" dirty="0" smtClean="0"/>
                  <a:t> N West</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59</a:t>
            </a:fld>
            <a:endParaRPr lang="en-US"/>
          </a:p>
        </p:txBody>
      </p:sp>
    </p:spTree>
    <p:extLst>
      <p:ext uri="{BB962C8B-B14F-4D97-AF65-F5344CB8AC3E}">
        <p14:creationId xmlns:p14="http://schemas.microsoft.com/office/powerpoint/2010/main" val="778148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60</a:t>
            </a:fld>
            <a:endParaRPr lang="en-US"/>
          </a:p>
        </p:txBody>
      </p:sp>
    </p:spTree>
    <p:extLst>
      <p:ext uri="{BB962C8B-B14F-4D97-AF65-F5344CB8AC3E}">
        <p14:creationId xmlns:p14="http://schemas.microsoft.com/office/powerpoint/2010/main" val="4034302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62</a:t>
            </a:fld>
            <a:endParaRPr lang="en-US"/>
          </a:p>
        </p:txBody>
      </p:sp>
    </p:spTree>
    <p:extLst>
      <p:ext uri="{BB962C8B-B14F-4D97-AF65-F5344CB8AC3E}">
        <p14:creationId xmlns:p14="http://schemas.microsoft.com/office/powerpoint/2010/main" val="3910825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63</a:t>
            </a:fld>
            <a:endParaRPr lang="en-US"/>
          </a:p>
        </p:txBody>
      </p:sp>
    </p:spTree>
    <p:extLst>
      <p:ext uri="{BB962C8B-B14F-4D97-AF65-F5344CB8AC3E}">
        <p14:creationId xmlns:p14="http://schemas.microsoft.com/office/powerpoint/2010/main" val="351414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6. 2</a:t>
                </a:r>
                <a:r>
                  <a:rPr lang="en-US" baseline="30000" dirty="0"/>
                  <a:t>nd</a:t>
                </a:r>
                <a:endParaRPr lang="en-US" dirty="0"/>
              </a:p>
              <a:p>
                <a:r>
                  <a:rPr lang="en-US" dirty="0"/>
                  <a:t>7. 2</a:t>
                </a:r>
                <a:r>
                  <a:rPr lang="en-US" baseline="30000" dirty="0"/>
                  <a:t>nd</a:t>
                </a:r>
                <a:endParaRPr lang="en-US" dirty="0"/>
              </a:p>
              <a:p>
                <a:r>
                  <a:rPr lang="en-US" dirty="0"/>
                  <a:t>8.</a:t>
                </a:r>
                <a:r>
                  <a:rPr lang="en-US" baseline="0" dirty="0"/>
                  <a:t> 0</a:t>
                </a:r>
              </a:p>
              <a:p>
                <a:r>
                  <a:rPr lang="en-US" baseline="0" dirty="0"/>
                  <a:t>9. </a:t>
                </a:r>
                <a14:m>
                  <m:oMath xmlns:m="http://schemas.openxmlformats.org/officeDocument/2006/math">
                    <m:r>
                      <a:rPr lang="en-US" b="0" i="1" baseline="0" smtClean="0">
                        <a:latin typeface="Cambria Math" panose="02040503050406030204" pitchFamily="18" charset="0"/>
                      </a:rPr>
                      <m:t>𝑎</m:t>
                    </m:r>
                    <m:r>
                      <a:rPr lang="en-US" b="0" i="1" baseline="0" smtClean="0">
                        <a:latin typeface="Cambria Math" panose="02040503050406030204" pitchFamily="18" charset="0"/>
                      </a:rPr>
                      <m:t>=</m:t>
                    </m:r>
                    <m:f>
                      <m:fPr>
                        <m:ctrlPr>
                          <a:rPr lang="en-US" b="0" i="1" baseline="0" smtClean="0">
                            <a:latin typeface="Cambria Math" panose="02040503050406030204" pitchFamily="18" charset="0"/>
                          </a:rPr>
                        </m:ctrlPr>
                      </m:fPr>
                      <m:num>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𝑣</m:t>
                        </m:r>
                      </m:num>
                      <m:den>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𝑡</m:t>
                        </m:r>
                      </m:den>
                    </m:f>
                  </m:oMath>
                </a14:m>
                <a:endParaRPr lang="en-US" b="0" baseline="0" dirty="0"/>
              </a:p>
              <a:p>
                <a:r>
                  <a:rPr lang="en-US" dirty="0"/>
                  <a:t>10. 2</a:t>
                </a:r>
                <a:r>
                  <a:rPr lang="en-US" baseline="30000" dirty="0"/>
                  <a:t>nd</a:t>
                </a:r>
                <a:endParaRPr lang="en-US" dirty="0"/>
              </a:p>
              <a:p>
                <a:r>
                  <a:rPr lang="en-US" dirty="0"/>
                  <a:t>11. Bigger force = bigger acceleration</a:t>
                </a:r>
              </a:p>
            </p:txBody>
          </p:sp>
        </mc:Choice>
        <mc:Fallback xmlns="">
          <p:sp>
            <p:nvSpPr>
              <p:cNvPr id="3" name="Notes Placeholder 2"/>
              <p:cNvSpPr>
                <a:spLocks noGrp="1"/>
              </p:cNvSpPr>
              <p:nvPr>
                <p:ph type="body" idx="1"/>
              </p:nvPr>
            </p:nvSpPr>
            <p:spPr/>
            <p:txBody>
              <a:bodyPr/>
              <a:lstStyle/>
              <a:p>
                <a:r>
                  <a:rPr lang="en-US" dirty="0" smtClean="0"/>
                  <a:t>6. 2</a:t>
                </a:r>
                <a:r>
                  <a:rPr lang="en-US" baseline="30000" dirty="0" smtClean="0"/>
                  <a:t>nd</a:t>
                </a:r>
                <a:endParaRPr lang="en-US" dirty="0" smtClean="0"/>
              </a:p>
              <a:p>
                <a:r>
                  <a:rPr lang="en-US" dirty="0" smtClean="0"/>
                  <a:t>7. 2</a:t>
                </a:r>
                <a:r>
                  <a:rPr lang="en-US" baseline="30000" dirty="0" smtClean="0"/>
                  <a:t>nd</a:t>
                </a:r>
                <a:endParaRPr lang="en-US" dirty="0" smtClean="0"/>
              </a:p>
              <a:p>
                <a:r>
                  <a:rPr lang="en-US" dirty="0" smtClean="0"/>
                  <a:t>8.</a:t>
                </a:r>
                <a:r>
                  <a:rPr lang="en-US" baseline="0" dirty="0" smtClean="0"/>
                  <a:t> 0</a:t>
                </a:r>
              </a:p>
              <a:p>
                <a:r>
                  <a:rPr lang="en-US" baseline="0" dirty="0" smtClean="0"/>
                  <a:t>9. </a:t>
                </a:r>
                <a:r>
                  <a:rPr lang="en-US" b="0" i="0" baseline="0" smtClean="0">
                    <a:latin typeface="Cambria Math" panose="02040503050406030204" pitchFamily="18" charset="0"/>
                  </a:rPr>
                  <a:t>𝑎=Δ𝑣/Δ𝑡</a:t>
                </a:r>
                <a:endParaRPr lang="en-US" b="0" baseline="0" dirty="0" smtClean="0"/>
              </a:p>
              <a:p>
                <a:r>
                  <a:rPr lang="en-US" dirty="0" smtClean="0"/>
                  <a:t>10. 2</a:t>
                </a:r>
                <a:r>
                  <a:rPr lang="en-US" baseline="30000" dirty="0" smtClean="0"/>
                  <a:t>nd</a:t>
                </a:r>
                <a:endParaRPr lang="en-US" dirty="0" smtClean="0"/>
              </a:p>
              <a:p>
                <a:r>
                  <a:rPr lang="en-US" dirty="0" smtClean="0"/>
                  <a:t>11. Bigger force = bigger acceleration</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7</a:t>
            </a:fld>
            <a:endParaRPr lang="en-US"/>
          </a:p>
        </p:txBody>
      </p:sp>
    </p:spTree>
    <p:extLst>
      <p:ext uri="{BB962C8B-B14F-4D97-AF65-F5344CB8AC3E}">
        <p14:creationId xmlns:p14="http://schemas.microsoft.com/office/powerpoint/2010/main" val="1945981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60°</m:t>
                          </m:r>
                        </m:num>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𝜋</m:t>
                              </m:r>
                            </m:num>
                            <m:den>
                              <m:r>
                                <a:rPr lang="en-US" b="0" i="1" smtClean="0">
                                  <a:latin typeface="Cambria Math"/>
                                </a:rPr>
                                <m:t>360°</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𝜋</m:t>
                          </m:r>
                        </m:num>
                        <m:den>
                          <m:r>
                            <a:rPr lang="en-US" b="0" i="1" smtClean="0">
                              <a:latin typeface="Cambria Math"/>
                            </a:rPr>
                            <m:t>3</m:t>
                          </m:r>
                        </m:den>
                      </m:f>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2 </m:t>
                          </m:r>
                          <m:r>
                            <a:rPr lang="en-US" b="0" i="1" smtClean="0">
                              <a:latin typeface="Cambria Math"/>
                            </a:rPr>
                            <m:t>𝑟𝑒𝑣</m:t>
                          </m:r>
                        </m:num>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𝜋</m:t>
                              </m:r>
                            </m:num>
                            <m:den>
                              <m:r>
                                <a:rPr lang="en-US" b="0" i="1" smtClean="0">
                                  <a:latin typeface="Cambria Math"/>
                                </a:rPr>
                                <m:t>1 </m:t>
                              </m:r>
                              <m:r>
                                <a:rPr lang="en-US" b="0" i="1" smtClean="0">
                                  <a:latin typeface="Cambria Math"/>
                                </a:rPr>
                                <m:t>𝑟𝑒𝑣</m:t>
                              </m:r>
                            </m:den>
                          </m:f>
                        </m:e>
                      </m:d>
                      <m:r>
                        <a:rPr lang="en-US" b="0" i="1" smtClean="0">
                          <a:latin typeface="Cambria Math"/>
                        </a:rPr>
                        <m:t>=4</m:t>
                      </m:r>
                      <m:r>
                        <a:rPr lang="en-US" b="0" i="1" smtClean="0">
                          <a:latin typeface="Cambria Math"/>
                        </a:rPr>
                        <m:t>𝜋</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(60°)/ (2𝜋/(360°))=𝜋/3</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64</a:t>
            </a:fld>
            <a:endParaRPr lang="en-US"/>
          </a:p>
        </p:txBody>
      </p:sp>
    </p:spTree>
    <p:extLst>
      <p:ext uri="{BB962C8B-B14F-4D97-AF65-F5344CB8AC3E}">
        <p14:creationId xmlns:p14="http://schemas.microsoft.com/office/powerpoint/2010/main" val="24129443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(60°)/ (2𝜋/(360°))=𝜋/3</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65</a:t>
            </a:fld>
            <a:endParaRPr lang="en-US"/>
          </a:p>
        </p:txBody>
      </p:sp>
    </p:spTree>
    <p:extLst>
      <p:ext uri="{BB962C8B-B14F-4D97-AF65-F5344CB8AC3E}">
        <p14:creationId xmlns:p14="http://schemas.microsoft.com/office/powerpoint/2010/main" val="2412944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l-GR" i="1" dirty="0" smtClean="0">
                          <a:latin typeface="Cambria Math"/>
                        </a:rPr>
                        <m:t>𝜃</m:t>
                      </m:r>
                      <m:r>
                        <a:rPr lang="en-US" i="1" dirty="0" smtClean="0">
                          <a:latin typeface="Cambria Math"/>
                        </a:rPr>
                        <m:t>=320 </m:t>
                      </m:r>
                      <m:r>
                        <a:rPr lang="en-US" i="1" dirty="0" smtClean="0">
                          <a:latin typeface="Cambria Math"/>
                        </a:rPr>
                        <m:t>𝑟𝑒𝑣</m:t>
                      </m:r>
                      <m:r>
                        <a:rPr lang="en-US" i="1" baseline="0" dirty="0" smtClean="0">
                          <a:latin typeface="Cambria Math"/>
                        </a:rPr>
                        <m:t> (2</m:t>
                      </m:r>
                      <m:r>
                        <a:rPr lang="el-GR" i="1" baseline="0" dirty="0" smtClean="0">
                          <a:latin typeface="Cambria Math"/>
                        </a:rPr>
                        <m:t>𝜋</m:t>
                      </m:r>
                      <m:r>
                        <a:rPr lang="en-US" i="1" baseline="0" dirty="0" smtClean="0">
                          <a:latin typeface="Cambria Math"/>
                        </a:rPr>
                        <m:t>/1 </m:t>
                      </m:r>
                      <m:r>
                        <a:rPr lang="en-US" i="1" baseline="0" dirty="0" smtClean="0">
                          <a:latin typeface="Cambria Math"/>
                        </a:rPr>
                        <m:t>𝑟𝑒𝑣</m:t>
                      </m:r>
                      <m:r>
                        <a:rPr lang="en-US" i="1" baseline="0" dirty="0" smtClean="0">
                          <a:latin typeface="Cambria Math"/>
                        </a:rPr>
                        <m:t>) = 640</m:t>
                      </m:r>
                      <m:r>
                        <a:rPr lang="el-GR" i="1" baseline="0" dirty="0" smtClean="0">
                          <a:latin typeface="Cambria Math"/>
                        </a:rPr>
                        <m:t>𝜋</m:t>
                      </m:r>
                      <m:r>
                        <a:rPr lang="en-US" i="1" baseline="0" dirty="0" smtClean="0">
                          <a:latin typeface="Cambria Math"/>
                        </a:rPr>
                        <m:t> </m:t>
                      </m:r>
                      <m:r>
                        <a:rPr lang="en-US" i="1" baseline="0" dirty="0" err="1" smtClean="0">
                          <a:latin typeface="Cambria Math"/>
                        </a:rPr>
                        <m:t>𝑟𝑎𝑑</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𝑡</m:t>
                      </m:r>
                      <m:r>
                        <a:rPr lang="en-US" i="1" baseline="0" dirty="0" smtClean="0">
                          <a:latin typeface="Cambria Math"/>
                        </a:rPr>
                        <m:t>=2.4</m:t>
                      </m:r>
                      <m:r>
                        <a:rPr lang="en-US" i="1" baseline="0" dirty="0" smtClean="0">
                          <a:latin typeface="Cambria Math"/>
                        </a:rPr>
                        <m:t>𝑠</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sym typeface="Symbol"/>
                        </a:rPr>
                        <m:t>=</m:t>
                      </m:r>
                      <m:r>
                        <a:rPr lang="el-GR" i="1" baseline="0" dirty="0" smtClean="0">
                          <a:latin typeface="Cambria Math"/>
                          <a:sym typeface="Symbol"/>
                        </a:rPr>
                        <m:t>𝜃</m:t>
                      </m:r>
                      <m:r>
                        <a:rPr lang="en-US" i="1" baseline="0" dirty="0" smtClean="0">
                          <a:latin typeface="Cambria Math"/>
                          <a:sym typeface="Symbol"/>
                        </a:rPr>
                        <m:t>/</m:t>
                      </m:r>
                      <m:r>
                        <a:rPr lang="en-US" i="1" baseline="0" dirty="0" smtClean="0">
                          <a:latin typeface="Cambria Math"/>
                          <a:sym typeface="Symbol"/>
                        </a:rPr>
                        <m:t>𝑡</m:t>
                      </m:r>
                      <m:r>
                        <a:rPr lang="en-US" i="1" baseline="0" dirty="0" smtClean="0">
                          <a:latin typeface="Cambria Math"/>
                          <a:sym typeface="Symbol"/>
                        </a:rPr>
                        <m:t> = 640</m:t>
                      </m:r>
                      <m:r>
                        <a:rPr lang="el-GR" i="1" baseline="0" dirty="0" smtClean="0">
                          <a:latin typeface="Cambria Math"/>
                        </a:rPr>
                        <m:t>𝜋</m:t>
                      </m:r>
                      <m:r>
                        <a:rPr lang="en-US" i="1" baseline="0" dirty="0" smtClean="0">
                          <a:latin typeface="Cambria Math"/>
                        </a:rPr>
                        <m:t> </m:t>
                      </m:r>
                      <m:r>
                        <a:rPr lang="en-US" i="1" baseline="0" dirty="0" err="1" smtClean="0">
                          <a:latin typeface="Cambria Math"/>
                        </a:rPr>
                        <m:t>𝑟𝑎𝑑</m:t>
                      </m:r>
                      <m:r>
                        <a:rPr lang="en-US" i="1" baseline="0" dirty="0" smtClean="0">
                          <a:latin typeface="Cambria Math"/>
                        </a:rPr>
                        <m:t>/2.4</m:t>
                      </m:r>
                      <m:r>
                        <a:rPr lang="en-US" i="1" baseline="0" dirty="0" smtClean="0">
                          <a:latin typeface="Cambria Math"/>
                        </a:rPr>
                        <m:t>𝑠</m:t>
                      </m:r>
                      <m:r>
                        <a:rPr lang="en-US" i="1" baseline="0" dirty="0" smtClean="0">
                          <a:latin typeface="Cambria Math"/>
                        </a:rPr>
                        <m:t> = 838 </m:t>
                      </m:r>
                      <m:r>
                        <a:rPr lang="en-US" i="1" baseline="0" dirty="0" err="1" smtClean="0">
                          <a:latin typeface="Cambria Math"/>
                        </a:rPr>
                        <m:t>𝑟𝑎𝑑</m:t>
                      </m:r>
                      <m:r>
                        <a:rPr lang="en-US" i="1" baseline="0" dirty="0" smtClean="0">
                          <a:latin typeface="Cambria Math"/>
                        </a:rPr>
                        <m:t>/</m:t>
                      </m:r>
                      <m:r>
                        <a:rPr lang="en-US" i="1" baseline="0" dirty="0" smtClean="0">
                          <a:latin typeface="Cambria Math"/>
                        </a:rPr>
                        <m:t>𝑠</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𝑟</m:t>
                      </m:r>
                      <m:r>
                        <a:rPr lang="en-US" b="0" i="1" smtClean="0">
                          <a:latin typeface="Cambria Math"/>
                        </a:rPr>
                        <m:t>𝜔</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0.05 </m:t>
                          </m:r>
                          <m:r>
                            <a:rPr lang="en-US" b="0" i="1" smtClean="0">
                              <a:latin typeface="Cambria Math"/>
                            </a:rPr>
                            <m:t>𝑚</m:t>
                          </m:r>
                        </m:e>
                      </m:d>
                      <m:d>
                        <m:dPr>
                          <m:ctrlPr>
                            <a:rPr lang="en-US" b="0" i="1" smtClean="0">
                              <a:latin typeface="Cambria Math" panose="02040503050406030204" pitchFamily="18" charset="0"/>
                            </a:rPr>
                          </m:ctrlPr>
                        </m:dPr>
                        <m:e>
                          <m:r>
                            <a:rPr lang="en-US" b="0" i="1" smtClean="0">
                              <a:latin typeface="Cambria Math"/>
                            </a:rPr>
                            <m:t>838</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e>
                      </m:d>
                      <m:r>
                        <a:rPr lang="en-US" b="0" i="1" smtClean="0">
                          <a:latin typeface="Cambria Math"/>
                        </a:rPr>
                        <m:t>=41.9 </m:t>
                      </m:r>
                      <m:r>
                        <a:rPr lang="en-US" b="0" i="1" smtClean="0">
                          <a:latin typeface="Cambria Math"/>
                        </a:rPr>
                        <m:t>𝑚</m:t>
                      </m:r>
                      <m:r>
                        <a:rPr lang="en-US" b="0" i="1" smtClean="0">
                          <a:latin typeface="Cambria Math"/>
                        </a:rPr>
                        <m:t>/</m:t>
                      </m:r>
                      <m:r>
                        <a:rPr lang="en-US" b="0" i="1" smtClean="0">
                          <a:latin typeface="Cambria Math"/>
                        </a:rPr>
                        <m:t>𝑠</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l-GR" i="0" dirty="0" smtClean="0">
                    <a:latin typeface="Cambria Math"/>
                  </a:rPr>
                  <a:t>𝜃</a:t>
                </a:r>
                <a:r>
                  <a:rPr lang="en-US" i="0" dirty="0" smtClean="0">
                    <a:latin typeface="Cambria Math"/>
                  </a:rPr>
                  <a:t>=320 𝑟𝑒𝑣</a:t>
                </a:r>
                <a:r>
                  <a:rPr lang="en-US" i="0" baseline="0" dirty="0" smtClean="0">
                    <a:latin typeface="Cambria Math"/>
                  </a:rPr>
                  <a:t> (2</a:t>
                </a:r>
                <a:r>
                  <a:rPr lang="el-GR" i="0" baseline="0" dirty="0" smtClean="0">
                    <a:latin typeface="Cambria Math"/>
                  </a:rPr>
                  <a:t>𝜋</a:t>
                </a:r>
                <a:r>
                  <a:rPr lang="en-US" i="0" baseline="0" dirty="0" smtClean="0">
                    <a:latin typeface="Cambria Math"/>
                  </a:rPr>
                  <a:t>/1 𝑟𝑒𝑣) = 640</a:t>
                </a:r>
                <a:r>
                  <a:rPr lang="el-GR" i="0" baseline="0" dirty="0" smtClean="0">
                    <a:latin typeface="Cambria Math"/>
                  </a:rPr>
                  <a:t>𝜋</a:t>
                </a:r>
                <a:r>
                  <a:rPr lang="en-US" i="0" baseline="0" dirty="0" smtClean="0">
                    <a:latin typeface="Cambria Math"/>
                  </a:rPr>
                  <a:t> </a:t>
                </a:r>
                <a:r>
                  <a:rPr lang="en-US" i="0" baseline="0" dirty="0" err="1" smtClean="0">
                    <a:latin typeface="Cambria Math"/>
                  </a:rPr>
                  <a:t>𝑟𝑎𝑑</a:t>
                </a:r>
                <a:endParaRPr lang="en-US" baseline="0" dirty="0" smtClean="0"/>
              </a:p>
              <a:p>
                <a:r>
                  <a:rPr lang="en-US" i="0" baseline="0" dirty="0" smtClean="0">
                    <a:latin typeface="Cambria Math"/>
                  </a:rPr>
                  <a:t>𝑡=2.4𝑠</a:t>
                </a:r>
                <a:endParaRPr lang="en-US" baseline="0" dirty="0" smtClean="0"/>
              </a:p>
              <a:p>
                <a:r>
                  <a:rPr lang="en-US" i="0" baseline="0" dirty="0" smtClean="0">
                    <a:latin typeface="Cambria Math"/>
                    <a:sym typeface="Symbol"/>
                  </a:rPr>
                  <a:t>=</a:t>
                </a:r>
                <a:r>
                  <a:rPr lang="el-GR" i="0" baseline="0" dirty="0" smtClean="0">
                    <a:latin typeface="Cambria Math"/>
                    <a:sym typeface="Symbol"/>
                  </a:rPr>
                  <a:t>𝜃</a:t>
                </a:r>
                <a:r>
                  <a:rPr lang="en-US" i="0" baseline="0" dirty="0" smtClean="0">
                    <a:latin typeface="Cambria Math"/>
                    <a:sym typeface="Symbol"/>
                  </a:rPr>
                  <a:t>/𝑡 = 640</a:t>
                </a:r>
                <a:r>
                  <a:rPr lang="el-GR" i="0" baseline="0" dirty="0" smtClean="0">
                    <a:latin typeface="Cambria Math"/>
                  </a:rPr>
                  <a:t>𝜋</a:t>
                </a:r>
                <a:r>
                  <a:rPr lang="en-US" i="0" baseline="0" dirty="0" smtClean="0">
                    <a:latin typeface="Cambria Math"/>
                  </a:rPr>
                  <a:t> </a:t>
                </a:r>
                <a:r>
                  <a:rPr lang="en-US" i="0" baseline="0" dirty="0" err="1" smtClean="0">
                    <a:latin typeface="Cambria Math"/>
                  </a:rPr>
                  <a:t>𝑟𝑎𝑑</a:t>
                </a:r>
                <a:r>
                  <a:rPr lang="en-US" i="0" baseline="0" dirty="0" smtClean="0">
                    <a:latin typeface="Cambria Math"/>
                  </a:rPr>
                  <a:t>/2.4𝑠 = 838 </a:t>
                </a:r>
                <a:r>
                  <a:rPr lang="en-US" i="0" baseline="0" dirty="0" err="1" smtClean="0">
                    <a:latin typeface="Cambria Math"/>
                  </a:rPr>
                  <a:t>𝑟𝑎𝑑</a:t>
                </a:r>
                <a:r>
                  <a:rPr lang="en-US" i="0" baseline="0" dirty="0" smtClean="0">
                    <a:latin typeface="Cambria Math"/>
                  </a:rPr>
                  <a:t>/𝑠</a:t>
                </a:r>
                <a:endParaRPr lang="en-US" dirty="0" smtClean="0"/>
              </a:p>
              <a:p>
                <a:endParaRPr lang="en-US" dirty="0" smtClean="0"/>
              </a:p>
              <a:p>
                <a:r>
                  <a:rPr lang="en-US" b="0" i="0" smtClean="0">
                    <a:latin typeface="Cambria Math"/>
                  </a:rPr>
                  <a:t>𝑣=𝑟𝜔</a:t>
                </a:r>
                <a:endParaRPr lang="en-US" b="0" dirty="0" smtClean="0"/>
              </a:p>
              <a:p>
                <a:r>
                  <a:rPr lang="en-US" b="0" i="0" smtClean="0">
                    <a:latin typeface="Cambria Math"/>
                  </a:rPr>
                  <a:t>𝑣=(0.05 𝑚)(838 𝑟𝑎𝑑/𝑠)=41.9 𝑚/𝑠</a:t>
                </a:r>
                <a:endParaRPr lang="en-US" dirty="0"/>
              </a:p>
            </p:txBody>
          </p:sp>
        </mc:Fallback>
      </mc:AlternateContent>
      <p:sp>
        <p:nvSpPr>
          <p:cNvPr id="4" name="Slide Number Placeholder 3"/>
          <p:cNvSpPr>
            <a:spLocks noGrp="1"/>
          </p:cNvSpPr>
          <p:nvPr>
            <p:ph type="sldNum" sz="quarter" idx="10"/>
          </p:nvPr>
        </p:nvSpPr>
        <p:spPr/>
        <p:txBody>
          <a:bodyPr/>
          <a:lstStyle/>
          <a:p>
            <a:fld id="{3223CEC1-EFDA-4439-828D-1B9C1791C3F5}" type="slidenum">
              <a:rPr lang="en-US" smtClean="0"/>
              <a:pPr/>
              <a:t>66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Rim of the plate</a:t>
            </a:r>
          </a:p>
          <a:p>
            <a:r>
              <a:rPr lang="en-US" dirty="0"/>
              <a:t>4.</a:t>
            </a:r>
            <a:r>
              <a:rPr lang="en-US" baseline="0" dirty="0"/>
              <a:t> Straight line (B)</a:t>
            </a:r>
          </a:p>
          <a:p>
            <a:r>
              <a:rPr lang="en-US" baseline="0" dirty="0"/>
              <a:t>5. 1</a:t>
            </a:r>
            <a:r>
              <a:rPr lang="en-US" baseline="30000" dirty="0"/>
              <a:t>st</a:t>
            </a:r>
            <a:endParaRPr lang="en-US" baseline="0" dirty="0"/>
          </a:p>
          <a:p>
            <a:r>
              <a:rPr lang="en-US" baseline="0" dirty="0"/>
              <a:t>6. Gravity would have pulled it down</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68</a:t>
            </a:fld>
            <a:endParaRPr lang="en-US"/>
          </a:p>
        </p:txBody>
      </p:sp>
    </p:spTree>
    <p:extLst>
      <p:ext uri="{BB962C8B-B14F-4D97-AF65-F5344CB8AC3E}">
        <p14:creationId xmlns:p14="http://schemas.microsoft.com/office/powerpoint/2010/main" val="16340537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81000" y="685800"/>
            <a:ext cx="6096000" cy="342900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4DC6AE-2178-45A5-AE0D-0AC3954E5A79}" type="slidenum">
              <a:rPr lang="en-US" smtClean="0"/>
              <a:pPr/>
              <a:t>69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795D91-E82B-42A1-BBF7-7AC304D1B08C}" type="slidenum">
              <a:rPr lang="en-US" smtClean="0"/>
              <a:pPr/>
              <a:t>70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381000" y="685800"/>
            <a:ext cx="6096000" cy="342900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BA432-152C-4557-8B68-64B8938A2ADE}" type="slidenum">
              <a:rPr lang="en-US" smtClean="0"/>
              <a:pPr/>
              <a:t>71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066D4C-DE39-4A97-B433-216D71912A1D}" type="slidenum">
              <a:rPr lang="en-US" smtClean="0"/>
              <a:pPr/>
              <a:t>72</a:t>
            </a:fld>
            <a:endParaRPr lang="en-US"/>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Have a string with something soft on end.</a:t>
            </a:r>
          </a:p>
          <a:p>
            <a:pPr eaLnBrk="1" hangingPunct="1"/>
            <a:r>
              <a:rPr lang="en-US"/>
              <a:t>Swing it and let go to illustrate.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C5B0D9-C518-465E-AB00-25525E8CC733}" type="slidenum">
              <a:rPr lang="en-US" smtClean="0"/>
              <a:pPr/>
              <a:t>73</a:t>
            </a:fld>
            <a:endParaRPr lang="en-US"/>
          </a:p>
        </p:txBody>
      </p:sp>
      <p:sp>
        <p:nvSpPr>
          <p:cNvPr id="68611"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861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𝑎</m:t>
                          </m:r>
                        </m:e>
                        <m:sub>
                          <m:r>
                            <a:rPr lang="en-US" b="0" i="1" dirty="0" smtClean="0">
                              <a:latin typeface="Cambria Math"/>
                            </a:rPr>
                            <m:t>𝑐</m:t>
                          </m:r>
                          <m:r>
                            <a:rPr lang="en-US" b="0" i="1" dirty="0" smtClean="0">
                              <a:latin typeface="Cambria Math"/>
                            </a:rPr>
                            <m:t>1</m:t>
                          </m:r>
                        </m:sub>
                      </m:sSub>
                      <m:r>
                        <a:rPr lang="en-US" i="1" dirty="0" smtClean="0">
                          <a:latin typeface="Cambria Math"/>
                        </a:rPr>
                        <m:t>=</m:t>
                      </m:r>
                      <m:f>
                        <m:fPr>
                          <m:ctrlPr>
                            <a:rPr lang="en-US"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i="1" dirty="0" smtClean="0">
                                  <a:latin typeface="Cambria Math"/>
                                </a:rPr>
                                <m:t>𝑣</m:t>
                              </m:r>
                            </m:e>
                            <m:sup>
                              <m:r>
                                <a:rPr lang="en-US" b="0" i="1" dirty="0" smtClean="0">
                                  <a:latin typeface="Cambria Math"/>
                                </a:rPr>
                                <m:t>2</m:t>
                              </m:r>
                            </m:sup>
                          </m:sSup>
                        </m:num>
                        <m:den>
                          <m:r>
                            <a:rPr lang="en-US" i="1" dirty="0" smtClean="0">
                              <a:latin typeface="Cambria Math"/>
                            </a:rPr>
                            <m:t>𝑟</m:t>
                          </m:r>
                        </m:den>
                      </m:f>
                      <m:r>
                        <a:rPr lang="en-US" i="1" dirty="0" smtClean="0">
                          <a:latin typeface="Cambria Math"/>
                          <a:sym typeface="Wingdings" pitchFamily="2" charset="2"/>
                        </a:rPr>
                        <m:t> </m:t>
                      </m:r>
                      <m:sSub>
                        <m:sSubPr>
                          <m:ctrlPr>
                            <a:rPr lang="en-US" b="0" i="1" dirty="0" smtClean="0">
                              <a:latin typeface="Cambria Math" panose="02040503050406030204" pitchFamily="18" charset="0"/>
                            </a:rPr>
                          </m:ctrlPr>
                        </m:sSubPr>
                        <m:e>
                          <m:r>
                            <a:rPr lang="en-US" i="1" dirty="0" smtClean="0">
                              <a:latin typeface="Cambria Math"/>
                            </a:rPr>
                            <m:t>𝑎</m:t>
                          </m:r>
                        </m:e>
                        <m:sub>
                          <m:r>
                            <a:rPr lang="en-US" b="0" i="1" dirty="0" smtClean="0">
                              <a:latin typeface="Cambria Math"/>
                            </a:rPr>
                            <m:t>𝑐</m:t>
                          </m:r>
                          <m:r>
                            <a:rPr lang="en-US" b="0" i="1" dirty="0" smtClean="0">
                              <a:latin typeface="Cambria Math"/>
                            </a:rPr>
                            <m:t>1</m:t>
                          </m:r>
                        </m:sub>
                      </m:sSub>
                      <m:r>
                        <a:rPr lang="en-US" i="1" dirty="0" smtClean="0">
                          <a:latin typeface="Cambria Math"/>
                        </a:rPr>
                        <m:t>=</m:t>
                      </m:r>
                      <m:f>
                        <m:fPr>
                          <m:ctrlPr>
                            <a:rPr lang="en-US"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30</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num>
                        <m:den>
                          <m:r>
                            <a:rPr lang="en-US" i="1" dirty="0" smtClean="0">
                              <a:latin typeface="Cambria Math"/>
                            </a:rPr>
                            <m:t>50</m:t>
                          </m:r>
                          <m:r>
                            <a:rPr lang="en-US" b="0" i="1" dirty="0" smtClean="0">
                              <a:latin typeface="Cambria Math"/>
                            </a:rPr>
                            <m:t> </m:t>
                          </m:r>
                          <m:r>
                            <a:rPr lang="en-US" i="1" dirty="0" smtClean="0">
                              <a:latin typeface="Cambria Math"/>
                            </a:rPr>
                            <m:t>𝑚</m:t>
                          </m:r>
                        </m:den>
                      </m:f>
                      <m:r>
                        <a:rPr lang="en-US" i="1" dirty="0" smtClean="0">
                          <a:latin typeface="Cambria Math"/>
                          <a:sym typeface="Wingdings" pitchFamily="2" charset="2"/>
                        </a:rPr>
                        <m:t> </m:t>
                      </m:r>
                      <m:sSub>
                        <m:sSubPr>
                          <m:ctrlPr>
                            <a:rPr lang="en-US" b="0" i="1" dirty="0" smtClean="0">
                              <a:latin typeface="Cambria Math" panose="02040503050406030204" pitchFamily="18" charset="0"/>
                            </a:rPr>
                          </m:ctrlPr>
                        </m:sSubPr>
                        <m:e>
                          <m:r>
                            <a:rPr lang="en-US" i="1" dirty="0" smtClean="0">
                              <a:latin typeface="Cambria Math"/>
                            </a:rPr>
                            <m:t>𝑎</m:t>
                          </m:r>
                        </m:e>
                        <m:sub>
                          <m:r>
                            <a:rPr lang="en-US" b="0" i="1" dirty="0" smtClean="0">
                              <a:latin typeface="Cambria Math"/>
                            </a:rPr>
                            <m:t>𝑐</m:t>
                          </m:r>
                          <m:r>
                            <a:rPr lang="en-US" b="0" i="1" dirty="0" smtClean="0">
                              <a:latin typeface="Cambria Math"/>
                            </a:rPr>
                            <m:t>1</m:t>
                          </m:r>
                        </m:sub>
                      </m:sSub>
                      <m:r>
                        <a:rPr lang="en-US" i="1" dirty="0" smtClean="0">
                          <a:latin typeface="Cambria Math"/>
                        </a:rPr>
                        <m:t>= 18</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r>
                            <a:rPr lang="en-US" i="1" baseline="30000" dirty="0" smtClean="0">
                              <a:latin typeface="Cambria Math"/>
                            </a:rPr>
                            <m:t>2</m:t>
                          </m:r>
                        </m:den>
                      </m:f>
                    </m:oMath>
                  </m:oMathPara>
                </a14:m>
                <a:endParaRPr lang="en-US" i="1" baseline="30000" dirty="0">
                  <a:latin typeface="Cambria Math"/>
                </a:endParaRPr>
              </a:p>
              <a:p>
                <a:pPr eaLnBrk="1" hangingPunct="1"/>
                <a:r>
                  <a:rPr lang="en-US" i="0" dirty="0">
                    <a:latin typeface="+mj-lt"/>
                  </a:rPr>
                  <a:t>Can’t make it</a:t>
                </a:r>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𝑎</m:t>
                          </m:r>
                        </m:e>
                        <m:sub>
                          <m:r>
                            <a:rPr lang="en-US" b="0" i="1" dirty="0" smtClean="0">
                              <a:latin typeface="Cambria Math"/>
                            </a:rPr>
                            <m:t>𝑐</m:t>
                          </m:r>
                          <m:r>
                            <a:rPr lang="en-US" b="0" i="1" dirty="0" smtClean="0">
                              <a:latin typeface="Cambria Math"/>
                            </a:rPr>
                            <m:t>2</m:t>
                          </m:r>
                        </m:sub>
                      </m:sSub>
                      <m:r>
                        <a:rPr lang="en-US" i="1" dirty="0" smtClean="0">
                          <a:latin typeface="Cambria Math"/>
                        </a:rPr>
                        <m:t>=</m:t>
                      </m:r>
                      <m:f>
                        <m:fPr>
                          <m:ctrlPr>
                            <a:rPr lang="en-US"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30</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num>
                        <m:den>
                          <m:r>
                            <a:rPr lang="en-US" i="1" dirty="0" smtClean="0">
                              <a:latin typeface="Cambria Math"/>
                            </a:rPr>
                            <m:t>100</m:t>
                          </m:r>
                          <m:r>
                            <a:rPr lang="en-US" b="0" i="1" dirty="0" smtClean="0">
                              <a:latin typeface="Cambria Math"/>
                            </a:rPr>
                            <m:t> </m:t>
                          </m:r>
                          <m:r>
                            <a:rPr lang="en-US" i="1" dirty="0" smtClean="0">
                              <a:latin typeface="Cambria Math"/>
                            </a:rPr>
                            <m:t>𝑚</m:t>
                          </m:r>
                        </m:den>
                      </m:f>
                      <m:r>
                        <a:rPr lang="en-US" i="1" dirty="0" smtClean="0">
                          <a:latin typeface="Cambria Math"/>
                        </a:rPr>
                        <m:t>= 9</m:t>
                      </m:r>
                      <m:r>
                        <a:rPr lang="en-US" b="0" i="1" dirty="0" smtClean="0">
                          <a:latin typeface="Cambria Math"/>
                        </a:rPr>
                        <m:t>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r>
                            <a:rPr lang="en-US" i="1" baseline="30000" dirty="0" smtClean="0">
                              <a:latin typeface="Cambria Math"/>
                            </a:rPr>
                            <m:t>2</m:t>
                          </m:r>
                        </m:den>
                      </m:f>
                    </m:oMath>
                  </m:oMathPara>
                </a14:m>
                <a:endParaRPr lang="en-US" i="1" baseline="30000" dirty="0">
                  <a:latin typeface="Cambria Math"/>
                </a:endParaRPr>
              </a:p>
              <a:p>
                <a:pPr eaLnBrk="1" hangingPunct="1"/>
                <a:r>
                  <a:rPr lang="en-US" i="0" dirty="0">
                    <a:latin typeface="+mj-lt"/>
                  </a:rPr>
                  <a:t>Yes</a:t>
                </a:r>
                <a:endParaRPr lang="en-US" baseline="-25000" dirty="0"/>
              </a:p>
            </p:txBody>
          </p:sp>
        </mc:Choice>
        <mc:Fallback xmlns="">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𝑎_𝑐1</a:t>
                </a:r>
                <a:r>
                  <a:rPr lang="en-US" i="0" dirty="0" smtClean="0">
                    <a:latin typeface="Cambria Math"/>
                  </a:rPr>
                  <a:t>=𝑣</a:t>
                </a:r>
                <a:r>
                  <a:rPr lang="en-US" b="0" i="0" dirty="0" smtClean="0">
                    <a:latin typeface="Cambria Math"/>
                  </a:rPr>
                  <a:t>^2/</a:t>
                </a:r>
                <a:r>
                  <a:rPr lang="en-US" i="0" dirty="0" smtClean="0">
                    <a:latin typeface="Cambria Math"/>
                  </a:rPr>
                  <a:t>𝑟</a:t>
                </a:r>
                <a:r>
                  <a:rPr lang="en-US" i="0" dirty="0" smtClean="0">
                    <a:latin typeface="Cambria Math"/>
                    <a:sym typeface="Wingdings" pitchFamily="2" charset="2"/>
                  </a:rPr>
                  <a:t> </a:t>
                </a:r>
                <a:r>
                  <a:rPr lang="en-US" i="0" dirty="0" smtClean="0">
                    <a:latin typeface="Cambria Math"/>
                  </a:rPr>
                  <a:t>𝑎</a:t>
                </a:r>
                <a:r>
                  <a:rPr lang="en-US" b="0" i="0" dirty="0" smtClean="0">
                    <a:latin typeface="Cambria Math"/>
                  </a:rPr>
                  <a:t>_𝑐1</a:t>
                </a:r>
                <a:r>
                  <a:rPr lang="en-US" i="0" dirty="0" smtClean="0">
                    <a:latin typeface="Cambria Math"/>
                  </a:rPr>
                  <a:t>=(30</a:t>
                </a:r>
                <a:r>
                  <a:rPr lang="en-US" b="0" i="0" dirty="0" smtClean="0">
                    <a:latin typeface="Cambria Math"/>
                  </a:rPr>
                  <a:t> </a:t>
                </a:r>
                <a:r>
                  <a:rPr lang="en-US" i="0" dirty="0" smtClean="0">
                    <a:latin typeface="Cambria Math"/>
                  </a:rPr>
                  <a:t>𝑚/𝑠)</a:t>
                </a:r>
                <a:r>
                  <a:rPr lang="en-US" b="0" i="0" dirty="0" smtClean="0">
                    <a:latin typeface="Cambria Math"/>
                  </a:rPr>
                  <a:t>^2/(</a:t>
                </a:r>
                <a:r>
                  <a:rPr lang="en-US" i="0" dirty="0" smtClean="0">
                    <a:latin typeface="Cambria Math"/>
                  </a:rPr>
                  <a:t>50</a:t>
                </a:r>
                <a:r>
                  <a:rPr lang="en-US" b="0" i="0" dirty="0" smtClean="0">
                    <a:latin typeface="Cambria Math"/>
                  </a:rPr>
                  <a:t> </a:t>
                </a:r>
                <a:r>
                  <a:rPr lang="en-US" i="0" dirty="0" smtClean="0">
                    <a:latin typeface="Cambria Math"/>
                  </a:rPr>
                  <a:t>𝑚)</a:t>
                </a:r>
                <a:r>
                  <a:rPr lang="en-US" i="0" dirty="0" smtClean="0">
                    <a:latin typeface="Cambria Math"/>
                    <a:sym typeface="Wingdings" pitchFamily="2" charset="2"/>
                  </a:rPr>
                  <a:t> </a:t>
                </a:r>
                <a:r>
                  <a:rPr lang="en-US" i="0" dirty="0" smtClean="0">
                    <a:latin typeface="Cambria Math"/>
                  </a:rPr>
                  <a:t>𝑎</a:t>
                </a:r>
                <a:r>
                  <a:rPr lang="en-US" b="0" i="0" dirty="0" smtClean="0">
                    <a:latin typeface="Cambria Math"/>
                  </a:rPr>
                  <a:t>_𝑐1</a:t>
                </a:r>
                <a:r>
                  <a:rPr lang="en-US" i="0" dirty="0" smtClean="0">
                    <a:latin typeface="Cambria Math"/>
                  </a:rPr>
                  <a:t>= 18</a:t>
                </a:r>
                <a:r>
                  <a:rPr lang="en-US" b="0" i="0" dirty="0" smtClean="0">
                    <a:latin typeface="Cambria Math"/>
                  </a:rPr>
                  <a:t> </a:t>
                </a:r>
                <a:r>
                  <a:rPr lang="en-US" i="0" dirty="0" smtClean="0">
                    <a:latin typeface="Cambria Math"/>
                  </a:rPr>
                  <a:t> 𝑚/𝑠</a:t>
                </a:r>
                <a:r>
                  <a:rPr lang="en-US" i="0" baseline="30000" dirty="0" smtClean="0">
                    <a:latin typeface="Cambria Math"/>
                  </a:rPr>
                  <a:t>2</a:t>
                </a:r>
                <a:endParaRPr lang="en-US" i="1" baseline="30000" dirty="0" smtClean="0">
                  <a:latin typeface="Cambria Math"/>
                </a:endParaRPr>
              </a:p>
              <a:p>
                <a:pPr eaLnBrk="1" hangingPunct="1"/>
                <a:r>
                  <a:rPr lang="en-US" i="0" dirty="0" smtClean="0">
                    <a:latin typeface="+mj-lt"/>
                  </a:rPr>
                  <a:t>Can’t make it</a:t>
                </a:r>
                <a:endParaRPr lang="en-US" dirty="0" smtClean="0"/>
              </a:p>
              <a:p>
                <a:pPr eaLnBrk="1" hangingPunct="1"/>
                <a:r>
                  <a:rPr lang="en-US" i="0" dirty="0" smtClean="0">
                    <a:latin typeface="Cambria Math"/>
                  </a:rPr>
                  <a:t>𝑎</a:t>
                </a:r>
                <a:r>
                  <a:rPr lang="en-US" b="0" i="0" dirty="0" smtClean="0">
                    <a:latin typeface="Cambria Math"/>
                  </a:rPr>
                  <a:t>_𝑐2</a:t>
                </a:r>
                <a:r>
                  <a:rPr lang="en-US" i="0" dirty="0" smtClean="0">
                    <a:latin typeface="Cambria Math"/>
                  </a:rPr>
                  <a:t>=(30</a:t>
                </a:r>
                <a:r>
                  <a:rPr lang="en-US" b="0" i="0" dirty="0" smtClean="0">
                    <a:latin typeface="Cambria Math"/>
                  </a:rPr>
                  <a:t> </a:t>
                </a:r>
                <a:r>
                  <a:rPr lang="en-US" i="0" dirty="0" smtClean="0">
                    <a:latin typeface="Cambria Math"/>
                  </a:rPr>
                  <a:t>𝑚/𝑠)</a:t>
                </a:r>
                <a:r>
                  <a:rPr lang="en-US" b="0" i="0" dirty="0" smtClean="0">
                    <a:latin typeface="Cambria Math"/>
                  </a:rPr>
                  <a:t>^2/(</a:t>
                </a:r>
                <a:r>
                  <a:rPr lang="en-US" i="0" dirty="0" smtClean="0">
                    <a:latin typeface="Cambria Math"/>
                  </a:rPr>
                  <a:t>100</a:t>
                </a:r>
                <a:r>
                  <a:rPr lang="en-US" b="0" i="0" dirty="0" smtClean="0">
                    <a:latin typeface="Cambria Math"/>
                  </a:rPr>
                  <a:t> </a:t>
                </a:r>
                <a:r>
                  <a:rPr lang="en-US" i="0" dirty="0" smtClean="0">
                    <a:latin typeface="Cambria Math"/>
                  </a:rPr>
                  <a:t>𝑚)= 9</a:t>
                </a:r>
                <a:r>
                  <a:rPr lang="en-US" b="0" i="0" dirty="0" smtClean="0">
                    <a:latin typeface="Cambria Math"/>
                  </a:rPr>
                  <a:t> </a:t>
                </a:r>
                <a:r>
                  <a:rPr lang="en-US" i="0" dirty="0" smtClean="0">
                    <a:latin typeface="Cambria Math"/>
                  </a:rPr>
                  <a:t> 𝑚/𝑠</a:t>
                </a:r>
                <a:r>
                  <a:rPr lang="en-US" i="0" baseline="30000" dirty="0" smtClean="0">
                    <a:latin typeface="Cambria Math"/>
                  </a:rPr>
                  <a:t>2</a:t>
                </a:r>
                <a:endParaRPr lang="en-US" i="1" baseline="30000" dirty="0" smtClean="0">
                  <a:latin typeface="Cambria Math"/>
                </a:endParaRPr>
              </a:p>
              <a:p>
                <a:pPr eaLnBrk="1" hangingPunct="1"/>
                <a:r>
                  <a:rPr lang="en-US" i="0" dirty="0" smtClean="0">
                    <a:latin typeface="+mj-lt"/>
                  </a:rPr>
                  <a:t>Yes</a:t>
                </a:r>
                <a:endParaRPr lang="en-US" baseline="-25000" dirty="0" smtClean="0"/>
              </a:p>
            </p:txBody>
          </p:sp>
        </mc:Fallback>
      </mc:AlternateContent>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74</a:t>
            </a:fld>
            <a:endParaRPr lang="en-US"/>
          </a:p>
        </p:txBody>
      </p:sp>
    </p:spTree>
    <p:extLst>
      <p:ext uri="{BB962C8B-B14F-4D97-AF65-F5344CB8AC3E}">
        <p14:creationId xmlns:p14="http://schemas.microsoft.com/office/powerpoint/2010/main" val="253687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Same</a:t>
            </a:r>
          </a:p>
          <a:p>
            <a:r>
              <a:rPr lang="en-US" dirty="0"/>
              <a:t>6. Glass</a:t>
            </a:r>
          </a:p>
          <a:p>
            <a:r>
              <a:rPr lang="en-US" dirty="0"/>
              <a:t>7.</a:t>
            </a:r>
            <a:r>
              <a:rPr lang="en-US" baseline="0" dirty="0"/>
              <a:t> Glass</a:t>
            </a:r>
          </a:p>
          <a:p>
            <a:r>
              <a:rPr lang="en-US" baseline="0" dirty="0"/>
              <a:t>8. Metal</a:t>
            </a:r>
          </a:p>
          <a:p>
            <a:r>
              <a:rPr lang="en-US" baseline="0" dirty="0"/>
              <a:t>9. Bigger mass = smaller acceleration</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8</a:t>
            </a:fld>
            <a:endParaRPr lang="en-US"/>
          </a:p>
        </p:txBody>
      </p:sp>
    </p:spTree>
    <p:extLst>
      <p:ext uri="{BB962C8B-B14F-4D97-AF65-F5344CB8AC3E}">
        <p14:creationId xmlns:p14="http://schemas.microsoft.com/office/powerpoint/2010/main" val="212769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Direct</a:t>
                </a:r>
              </a:p>
              <a:p>
                <a:r>
                  <a:rPr lang="en-US" dirty="0"/>
                  <a:t>Direct</a:t>
                </a:r>
              </a:p>
              <a:p>
                <a:r>
                  <a:rPr lang="en-US" dirty="0"/>
                  <a:t>Inverse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𝑟</m:t>
                          </m:r>
                        </m:den>
                      </m:f>
                    </m:oMath>
                  </m:oMathPara>
                </a14:m>
                <a:endParaRPr lang="en-US" b="0" dirty="0"/>
              </a:p>
              <a:p>
                <a:r>
                  <a:rPr lang="en-US" dirty="0"/>
                  <a:t>Lower</a:t>
                </a:r>
                <a:r>
                  <a:rPr lang="en-US" baseline="0" dirty="0"/>
                  <a:t> speed or bigger radius. Lowering mass will decrease friction, so overall changing mass will not affect the car’s cornering.</a:t>
                </a:r>
                <a:endParaRPr lang="en-US" dirty="0"/>
              </a:p>
            </p:txBody>
          </p:sp>
        </mc:Choice>
        <mc:Fallback xmlns="">
          <p:sp>
            <p:nvSpPr>
              <p:cNvPr id="3" name="Notes Placeholder 2"/>
              <p:cNvSpPr>
                <a:spLocks noGrp="1"/>
              </p:cNvSpPr>
              <p:nvPr>
                <p:ph type="body" idx="1"/>
              </p:nvPr>
            </p:nvSpPr>
            <p:spPr/>
            <p:txBody>
              <a:bodyPr/>
              <a:lstStyle/>
              <a:p>
                <a:r>
                  <a:rPr lang="en-US" dirty="0" smtClean="0"/>
                  <a:t>Direct</a:t>
                </a:r>
              </a:p>
              <a:p>
                <a:r>
                  <a:rPr lang="en-US" dirty="0" smtClean="0"/>
                  <a:t>Direct</a:t>
                </a:r>
              </a:p>
              <a:p>
                <a:r>
                  <a:rPr lang="en-US" dirty="0" smtClean="0"/>
                  <a:t>Inverse</a:t>
                </a:r>
              </a:p>
              <a:p>
                <a:r>
                  <a:rPr lang="en-US" b="0" i="0" smtClean="0">
                    <a:latin typeface="Cambria Math" panose="02040503050406030204" pitchFamily="18" charset="0"/>
                  </a:rPr>
                  <a:t>𝐹=(𝑚𝑣^2)/𝑟</a:t>
                </a:r>
                <a:endParaRPr lang="en-US" b="0" dirty="0" smtClean="0"/>
              </a:p>
              <a:p>
                <a:r>
                  <a:rPr lang="en-US" dirty="0" smtClean="0"/>
                  <a:t>Lower</a:t>
                </a:r>
                <a:r>
                  <a:rPr lang="en-US" baseline="0" dirty="0" smtClean="0"/>
                  <a:t> speed or bigger radius. Lowering mass will decrease friction, so overall changing mass will not affect the car’s cornering.</a:t>
                </a:r>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76</a:t>
            </a:fld>
            <a:endParaRPr lang="en-US"/>
          </a:p>
        </p:txBody>
      </p:sp>
    </p:spTree>
    <p:extLst>
      <p:ext uri="{BB962C8B-B14F-4D97-AF65-F5344CB8AC3E}">
        <p14:creationId xmlns:p14="http://schemas.microsoft.com/office/powerpoint/2010/main" val="10222241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81000" y="685800"/>
            <a:ext cx="6096000" cy="342900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4D67C0-6F54-49BF-8A0C-A638890F6820}" type="slidenum">
              <a:rPr lang="en-US" smtClean="0"/>
              <a:pPr/>
              <a:t>77</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A4CEEE-3DF5-4839-80FF-6E491EFE0511}" type="slidenum">
              <a:rPr lang="en-US" smtClean="0"/>
              <a:pPr/>
              <a:t>78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B7F8E0-76E0-46D8-A61F-C77CE633975B}" type="slidenum">
              <a:rPr lang="en-US" smtClean="0"/>
              <a:pPr/>
              <a:t>79</a:t>
            </a:fld>
            <a:endParaRPr lang="en-US"/>
          </a:p>
        </p:txBody>
      </p:sp>
      <p:sp>
        <p:nvSpPr>
          <p:cNvPr id="73731"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373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𝐹</m:t>
                          </m:r>
                        </m:e>
                        <m:sub>
                          <m:r>
                            <a:rPr lang="en-US" b="0" i="1" dirty="0" smtClean="0">
                              <a:latin typeface="Cambria Math"/>
                            </a:rPr>
                            <m:t>𝐶</m:t>
                          </m:r>
                        </m:sub>
                      </m:sSub>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𝑚</m:t>
                          </m:r>
                          <m:sSup>
                            <m:sSupPr>
                              <m:ctrlPr>
                                <a:rPr lang="en-US" b="0" i="1" dirty="0" smtClean="0">
                                  <a:latin typeface="Cambria Math" panose="02040503050406030204" pitchFamily="18" charset="0"/>
                                </a:rPr>
                              </m:ctrlPr>
                            </m:sSupPr>
                            <m:e>
                              <m:r>
                                <a:rPr lang="en-US" i="1" dirty="0" smtClean="0">
                                  <a:latin typeface="Cambria Math"/>
                                </a:rPr>
                                <m:t>𝑣</m:t>
                              </m:r>
                            </m:e>
                            <m:sup>
                              <m:r>
                                <a:rPr lang="en-US" b="0" i="1" dirty="0" smtClean="0">
                                  <a:latin typeface="Cambria Math"/>
                                </a:rPr>
                                <m:t>2</m:t>
                              </m:r>
                            </m:sup>
                          </m:sSup>
                        </m:num>
                        <m:den>
                          <m:r>
                            <a:rPr lang="en-US" i="1" dirty="0" smtClean="0">
                              <a:latin typeface="Cambria Math"/>
                            </a:rPr>
                            <m:t>𝑟</m:t>
                          </m:r>
                        </m:den>
                      </m:f>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m:t>
                      </m:r>
                      <m:f>
                        <m:fPr>
                          <m:ctrlPr>
                            <a:rPr lang="en-US" i="1" dirty="0" smtClean="0">
                              <a:latin typeface="Cambria Math" panose="02040503050406030204" pitchFamily="18" charset="0"/>
                            </a:rPr>
                          </m:ctrlPr>
                        </m:fPr>
                        <m:num>
                          <m:d>
                            <m:dPr>
                              <m:ctrlPr>
                                <a:rPr lang="en-US" i="1" dirty="0" smtClean="0">
                                  <a:latin typeface="Cambria Math" panose="02040503050406030204" pitchFamily="18" charset="0"/>
                                </a:rPr>
                              </m:ctrlPr>
                            </m:dPr>
                            <m:e>
                              <m:r>
                                <a:rPr lang="en-US" i="1" dirty="0" smtClean="0">
                                  <a:latin typeface="Cambria Math"/>
                                </a:rPr>
                                <m:t>1.25 </m:t>
                              </m:r>
                              <m:r>
                                <a:rPr lang="en-US" i="1" dirty="0" smtClean="0">
                                  <a:latin typeface="Cambria Math"/>
                                </a:rPr>
                                <m:t>𝑘𝑔</m:t>
                              </m:r>
                            </m:e>
                          </m:d>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20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num>
                        <m:den>
                          <m:r>
                            <a:rPr lang="en-US" i="1" dirty="0" smtClean="0">
                              <a:latin typeface="Cambria Math"/>
                            </a:rPr>
                            <m:t>0.50</m:t>
                          </m:r>
                          <m:r>
                            <a:rPr lang="en-US" b="0" i="1" dirty="0" smtClean="0">
                              <a:latin typeface="Cambria Math"/>
                            </a:rPr>
                            <m:t> </m:t>
                          </m:r>
                          <m:r>
                            <a:rPr lang="en-US" i="1" dirty="0" smtClean="0">
                              <a:latin typeface="Cambria Math"/>
                            </a:rPr>
                            <m:t>𝑚</m:t>
                          </m:r>
                        </m:den>
                      </m:f>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=1000 </m:t>
                      </m:r>
                      <m:r>
                        <a:rPr lang="en-US" i="1" dirty="0" smtClean="0">
                          <a:latin typeface="Cambria Math"/>
                        </a:rPr>
                        <m:t>𝑁</m:t>
                      </m:r>
                    </m:oMath>
                  </m:oMathPara>
                </a14:m>
                <a:endParaRPr lang="en-US" dirty="0"/>
              </a:p>
            </p:txBody>
          </p:sp>
        </mc:Choice>
        <mc:Fallback xmlns="">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𝐹</a:t>
                </a:r>
                <a:r>
                  <a:rPr lang="en-US" b="0" i="0" dirty="0" smtClean="0">
                    <a:latin typeface="Cambria Math"/>
                  </a:rPr>
                  <a:t>_𝐶</a:t>
                </a:r>
                <a:r>
                  <a:rPr lang="en-US" i="0" dirty="0" smtClean="0">
                    <a:latin typeface="Cambria Math"/>
                  </a:rPr>
                  <a:t>=(𝑚𝑣</a:t>
                </a:r>
                <a:r>
                  <a:rPr lang="en-US" b="0" i="0" dirty="0" smtClean="0">
                    <a:latin typeface="Cambria Math"/>
                  </a:rPr>
                  <a:t>^2)/</a:t>
                </a:r>
                <a:r>
                  <a:rPr lang="en-US" i="0" dirty="0" smtClean="0">
                    <a:latin typeface="Cambria Math"/>
                  </a:rPr>
                  <a:t>𝑟</a:t>
                </a:r>
                <a:endParaRPr lang="en-US" i="1" dirty="0" smtClean="0">
                  <a:latin typeface="Cambria Math"/>
                </a:endParaRPr>
              </a:p>
              <a:p>
                <a:pPr eaLnBrk="1" hangingPunct="1"/>
                <a:r>
                  <a:rPr lang="en-US" i="0" dirty="0" smtClean="0">
                    <a:latin typeface="Cambria Math"/>
                  </a:rPr>
                  <a:t>=((1.25 𝑘𝑔)</a:t>
                </a:r>
                <a:r>
                  <a:rPr lang="en-US" b="0" i="0" dirty="0" smtClean="0">
                    <a:latin typeface="Cambria Math"/>
                  </a:rPr>
                  <a:t> (</a:t>
                </a:r>
                <a:r>
                  <a:rPr lang="en-US" i="0" dirty="0" smtClean="0">
                    <a:latin typeface="Cambria Math"/>
                  </a:rPr>
                  <a:t>20 𝑚/𝑠)</a:t>
                </a:r>
                <a:r>
                  <a:rPr lang="en-US" b="0" i="0" dirty="0" smtClean="0">
                    <a:latin typeface="Cambria Math"/>
                  </a:rPr>
                  <a:t>^2)/(</a:t>
                </a:r>
                <a:r>
                  <a:rPr lang="en-US" i="0" dirty="0" smtClean="0">
                    <a:latin typeface="Cambria Math"/>
                  </a:rPr>
                  <a:t>0.50</a:t>
                </a:r>
                <a:r>
                  <a:rPr lang="en-US" b="0" i="0" dirty="0" smtClean="0">
                    <a:latin typeface="Cambria Math"/>
                  </a:rPr>
                  <a:t> </a:t>
                </a:r>
                <a:r>
                  <a:rPr lang="en-US" i="0" dirty="0" smtClean="0">
                    <a:latin typeface="Cambria Math"/>
                  </a:rPr>
                  <a:t>𝑚)</a:t>
                </a:r>
                <a:endParaRPr lang="en-US" i="1" dirty="0" smtClean="0">
                  <a:latin typeface="Cambria Math"/>
                </a:endParaRPr>
              </a:p>
              <a:p>
                <a:pPr eaLnBrk="1" hangingPunct="1"/>
                <a:r>
                  <a:rPr lang="en-US" i="0" dirty="0" smtClean="0">
                    <a:latin typeface="Cambria Math"/>
                  </a:rPr>
                  <a:t>=1000 𝑁</a:t>
                </a:r>
                <a:endParaRPr lang="en-US" dirty="0" smtClean="0"/>
              </a:p>
            </p:txBody>
          </p:sp>
        </mc:Fallback>
      </mc:AlternateContent>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B76C8D-D7E3-49D3-8506-13C56B621002}" type="slidenum">
              <a:rPr lang="en-US" smtClean="0"/>
              <a:pPr/>
              <a:t>80</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9BE8BF-BD4B-461D-A628-A317D2F1FACD}" type="slidenum">
              <a:rPr lang="en-US" smtClean="0"/>
              <a:pPr/>
              <a:t>81</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B0EE82-71C3-4943-B969-7E479942CC09}" type="slidenum">
              <a:rPr lang="en-US" smtClean="0"/>
              <a:pPr/>
              <a:t>82</a:t>
            </a:fld>
            <a:endParaRPr lang="en-US"/>
          </a:p>
        </p:txBody>
      </p:sp>
      <p:sp>
        <p:nvSpPr>
          <p:cNvPr id="81923" name="Rectangle 2"/>
          <p:cNvSpPr>
            <a:spLocks noGrp="1" noRot="1" noChangeAspect="1" noChangeArrowheads="1" noTextEdit="1"/>
          </p:cNvSpPr>
          <p:nvPr>
            <p:ph type="sldImg"/>
          </p:nvPr>
        </p:nvSpPr>
        <p:spPr>
          <a:xfrm>
            <a:off x="381000" y="685800"/>
            <a:ext cx="6096000" cy="34290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CFF932-798C-4539-A949-36BD2B6714A5}" type="slidenum">
              <a:rPr lang="en-US" smtClean="0"/>
              <a:pPr/>
              <a:t>83</a:t>
            </a:fld>
            <a:endParaRPr lang="en-US"/>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Ask what happens when go to fast? (slide up and over top of curve)</a:t>
            </a:r>
          </a:p>
          <a:p>
            <a:pPr eaLnBrk="1" hangingPunct="1"/>
            <a:r>
              <a:rPr lang="en-US"/>
              <a:t>Ask what happens when go to slow? (slide down curve)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BA0D04-4DE1-4FF2-8107-A44A2691FB8C}" type="slidenum">
              <a:rPr lang="en-US" smtClean="0"/>
              <a:pPr/>
              <a:t>84</a:t>
            </a:fld>
            <a:endParaRPr lang="en-US"/>
          </a:p>
        </p:txBody>
      </p:sp>
      <p:sp>
        <p:nvSpPr>
          <p:cNvPr id="8499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8499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a:rPr>
                            <m:t>tan</m:t>
                          </m:r>
                        </m:fName>
                        <m:e>
                          <m:r>
                            <a:rPr lang="en-US" b="0" i="1" dirty="0" smtClean="0">
                              <a:latin typeface="Cambria Math"/>
                            </a:rPr>
                            <m:t>𝜃</m:t>
                          </m:r>
                        </m:e>
                      </m:func>
                      <m:r>
                        <a:rPr lang="en-US" i="1" dirty="0" smtClean="0">
                          <a:latin typeface="Cambria Math"/>
                          <a:sym typeface="Symbol" pitchFamily="18" charset="2"/>
                        </a:rPr>
                        <m:t>=</m:t>
                      </m:r>
                      <m:f>
                        <m:fPr>
                          <m:ctrlPr>
                            <a:rPr lang="en-US" b="0" i="1" dirty="0" smtClean="0">
                              <a:latin typeface="Cambria Math" panose="02040503050406030204" pitchFamily="18" charset="0"/>
                              <a:sym typeface="Symbol" pitchFamily="18" charset="2"/>
                            </a:rPr>
                          </m:ctrlPr>
                        </m:fPr>
                        <m:num>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𝑣</m:t>
                              </m:r>
                            </m:e>
                            <m:sup>
                              <m:r>
                                <a:rPr lang="en-US" b="0" i="1" dirty="0" smtClean="0">
                                  <a:latin typeface="Cambria Math"/>
                                  <a:sym typeface="Symbol" pitchFamily="18" charset="2"/>
                                </a:rPr>
                                <m:t>2</m:t>
                              </m:r>
                            </m:sup>
                          </m:sSup>
                        </m:num>
                        <m:den>
                          <m:r>
                            <a:rPr lang="en-US" i="1" dirty="0" err="1" smtClean="0">
                              <a:latin typeface="Cambria Math"/>
                              <a:sym typeface="Symbol" pitchFamily="18" charset="2"/>
                            </a:rPr>
                            <m:t>𝑟𝑔</m:t>
                          </m:r>
                        </m:den>
                      </m:f>
                      <m:r>
                        <a:rPr lang="en-US" i="1" dirty="0" smtClean="0">
                          <a:latin typeface="Cambria Math"/>
                          <a:sym typeface="Symbol" pitchFamily="18" charset="2"/>
                        </a:rPr>
                        <m:t> </m:t>
                      </m:r>
                      <m:r>
                        <a:rPr lang="en-US" i="1" dirty="0" smtClean="0">
                          <a:latin typeface="Cambria Math"/>
                          <a:sym typeface="Wingdings" pitchFamily="2" charset="2"/>
                        </a:rPr>
                        <m:t></m:t>
                      </m:r>
                      <m:func>
                        <m:funcPr>
                          <m:ctrlPr>
                            <a:rPr lang="en-US" b="0" i="1" dirty="0" smtClean="0">
                              <a:latin typeface="Cambria Math" panose="02040503050406030204" pitchFamily="18" charset="0"/>
                              <a:sym typeface="Wingdings" pitchFamily="2" charset="2"/>
                            </a:rPr>
                          </m:ctrlPr>
                        </m:funcPr>
                        <m:fName>
                          <m:r>
                            <m:rPr>
                              <m:sty m:val="p"/>
                            </m:rPr>
                            <a:rPr lang="en-US" b="0" i="0" dirty="0" smtClean="0">
                              <a:latin typeface="Cambria Math"/>
                              <a:sym typeface="Wingdings" pitchFamily="2" charset="2"/>
                            </a:rPr>
                            <m:t>tan</m:t>
                          </m:r>
                        </m:fName>
                        <m:e>
                          <m:r>
                            <a:rPr lang="en-US" b="0" i="1" dirty="0" smtClean="0">
                              <a:latin typeface="Cambria Math"/>
                              <a:sym typeface="Wingdings" pitchFamily="2" charset="2"/>
                            </a:rPr>
                            <m:t>31°</m:t>
                          </m:r>
                        </m:e>
                      </m:func>
                      <m:r>
                        <a:rPr lang="en-US" i="1" dirty="0" smtClean="0">
                          <a:latin typeface="Cambria Math"/>
                          <a:sym typeface="Wingdings" pitchFamily="2" charset="2"/>
                        </a:rPr>
                        <m:t>=</m:t>
                      </m:r>
                      <m:f>
                        <m:fPr>
                          <m:ctrlPr>
                            <a:rPr lang="en-US" b="0" i="1" dirty="0" smtClean="0">
                              <a:latin typeface="Cambria Math" panose="02040503050406030204" pitchFamily="18" charset="0"/>
                              <a:sym typeface="Wingdings" pitchFamily="2" charset="2"/>
                            </a:rPr>
                          </m:ctrlPr>
                        </m:fPr>
                        <m:num>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𝑣</m:t>
                              </m:r>
                            </m:e>
                            <m:sup>
                              <m:r>
                                <a:rPr lang="en-US" b="0" i="1" dirty="0" smtClean="0">
                                  <a:latin typeface="Cambria Math"/>
                                  <a:sym typeface="Wingdings" pitchFamily="2" charset="2"/>
                                </a:rPr>
                                <m:t>2</m:t>
                              </m:r>
                            </m:sup>
                          </m:sSup>
                        </m:num>
                        <m:den>
                          <m:d>
                            <m:dPr>
                              <m:ctrlPr>
                                <a:rPr lang="en-US" b="0"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316</m:t>
                              </m:r>
                              <m:r>
                                <a:rPr lang="en-US" b="0" i="1" dirty="0" smtClean="0">
                                  <a:latin typeface="Cambria Math"/>
                                  <a:sym typeface="Wingdings" pitchFamily="2" charset="2"/>
                                </a:rPr>
                                <m:t> </m:t>
                              </m:r>
                              <m:r>
                                <a:rPr lang="en-US" i="1" dirty="0" smtClean="0">
                                  <a:latin typeface="Cambria Math"/>
                                  <a:sym typeface="Wingdings" pitchFamily="2" charset="2"/>
                                </a:rPr>
                                <m:t>𝑚</m:t>
                              </m:r>
                            </m:e>
                          </m:d>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9.8</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𝑠</m:t>
                                      </m:r>
                                    </m:e>
                                    <m:sup>
                                      <m:r>
                                        <a:rPr lang="en-US" b="0" i="1" dirty="0" smtClean="0">
                                          <a:latin typeface="Cambria Math"/>
                                          <a:sym typeface="Wingdings" pitchFamily="2" charset="2"/>
                                        </a:rPr>
                                        <m:t>2</m:t>
                                      </m:r>
                                    </m:sup>
                                  </m:sSup>
                                </m:den>
                              </m:f>
                            </m:e>
                          </m:d>
                        </m:den>
                      </m:f>
                    </m:oMath>
                  </m:oMathPara>
                </a14:m>
                <a:endParaRPr 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.6009</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316</m:t>
                          </m:r>
                          <m:r>
                            <a:rPr lang="en-US" b="0" i="1" dirty="0" smtClean="0">
                              <a:latin typeface="Cambria Math"/>
                              <a:sym typeface="Wingdings" pitchFamily="2" charset="2"/>
                            </a:rPr>
                            <m:t> </m:t>
                          </m:r>
                          <m:r>
                            <a:rPr lang="en-US" i="1" dirty="0" smtClean="0">
                              <a:latin typeface="Cambria Math"/>
                              <a:sym typeface="Wingdings" pitchFamily="2" charset="2"/>
                            </a:rPr>
                            <m:t>𝑚</m:t>
                          </m:r>
                        </m:e>
                      </m:d>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9.8</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𝑠</m:t>
                                  </m:r>
                                </m:e>
                                <m:sup>
                                  <m:r>
                                    <a:rPr lang="en-US" b="0" i="1" dirty="0" smtClean="0">
                                      <a:latin typeface="Cambria Math"/>
                                      <a:sym typeface="Wingdings" pitchFamily="2" charset="2"/>
                                    </a:rPr>
                                    <m:t>2</m:t>
                                  </m:r>
                                </m:sup>
                              </m:sSup>
                            </m:den>
                          </m:f>
                        </m:e>
                      </m:d>
                      <m:r>
                        <a:rPr lang="en-US" i="1" dirty="0" smtClean="0">
                          <a:latin typeface="Cambria Math"/>
                          <a:sym typeface="Wingdings" pitchFamily="2" charset="2"/>
                        </a:rPr>
                        <m:t>=</m:t>
                      </m:r>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𝑣</m:t>
                          </m:r>
                        </m:e>
                        <m:sup>
                          <m:r>
                            <a:rPr lang="en-US" b="0" i="1" dirty="0" smtClean="0">
                              <a:latin typeface="Cambria Math"/>
                              <a:sym typeface="Wingdings" pitchFamily="2" charset="2"/>
                            </a:rPr>
                            <m:t>2</m:t>
                          </m:r>
                        </m:sup>
                      </m:sSup>
                    </m:oMath>
                  </m:oMathPara>
                </a14:m>
                <a:endParaRPr 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1861 </m:t>
                      </m:r>
                      <m:sSup>
                        <m:sSupPr>
                          <m:ctrlPr>
                            <a:rPr lang="en-US" b="0" i="1"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dirty="0" smtClean="0">
                              <a:latin typeface="Cambria Math"/>
                              <a:sym typeface="Wingdings" pitchFamily="2" charset="2"/>
                            </a:rPr>
                            <m:t>2</m:t>
                          </m:r>
                        </m:sup>
                      </m:sSup>
                      <m:r>
                        <a:rPr lang="en-US" i="1" dirty="0" smtClean="0">
                          <a:latin typeface="Cambria Math"/>
                          <a:sym typeface="Wingdings" pitchFamily="2" charset="2"/>
                        </a:rPr>
                        <m:t>=</m:t>
                      </m:r>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𝑣</m:t>
                          </m:r>
                        </m:e>
                        <m:sup>
                          <m:r>
                            <a:rPr lang="en-US" b="0" i="1" dirty="0" smtClean="0">
                              <a:latin typeface="Cambria Math"/>
                              <a:sym typeface="Wingdings" pitchFamily="2" charset="2"/>
                            </a:rPr>
                            <m:t>2</m:t>
                          </m:r>
                        </m:sup>
                      </m:sSup>
                    </m:oMath>
                  </m:oMathPara>
                </a14:m>
                <a:endParaRPr 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𝑣</m:t>
                      </m:r>
                      <m:r>
                        <a:rPr lang="en-US" i="1" dirty="0" smtClean="0">
                          <a:latin typeface="Cambria Math"/>
                          <a:sym typeface="Wingdings" pitchFamily="2" charset="2"/>
                        </a:rPr>
                        <m:t>=43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oMath>
                  </m:oMathPara>
                </a14:m>
                <a:endParaRPr lang="en-US" dirty="0"/>
              </a:p>
            </p:txBody>
          </p:sp>
        </mc:Choice>
        <mc:Fallback xmlns="">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tan⁡𝜃</a:t>
                </a:r>
                <a:r>
                  <a:rPr lang="en-US" i="0" dirty="0" smtClean="0">
                    <a:latin typeface="Cambria Math"/>
                    <a:sym typeface="Symbol" pitchFamily="18" charset="2"/>
                  </a:rPr>
                  <a:t>=𝑣</a:t>
                </a:r>
                <a:r>
                  <a:rPr lang="en-US" b="0" i="0" dirty="0" smtClean="0">
                    <a:latin typeface="Cambria Math"/>
                    <a:sym typeface="Symbol" pitchFamily="18" charset="2"/>
                  </a:rPr>
                  <a:t>^2/</a:t>
                </a:r>
                <a:r>
                  <a:rPr lang="en-US" i="0" dirty="0" err="1" smtClean="0">
                    <a:latin typeface="Cambria Math"/>
                    <a:sym typeface="Symbol" pitchFamily="18" charset="2"/>
                  </a:rPr>
                  <a:t>𝑟𝑔</a:t>
                </a:r>
                <a:r>
                  <a:rPr lang="en-US" i="0" dirty="0" smtClean="0">
                    <a:latin typeface="Cambria Math"/>
                    <a:sym typeface="Symbol" pitchFamily="18" charset="2"/>
                  </a:rPr>
                  <a:t>  </a:t>
                </a:r>
                <a:r>
                  <a:rPr lang="en-US" i="0" dirty="0" smtClean="0">
                    <a:latin typeface="Cambria Math"/>
                    <a:sym typeface="Wingdings" pitchFamily="2" charset="2"/>
                  </a:rPr>
                  <a:t></a:t>
                </a:r>
                <a:r>
                  <a:rPr lang="en-US" b="0" i="0" dirty="0" smtClean="0">
                    <a:latin typeface="Cambria Math"/>
                    <a:sym typeface="Wingdings" pitchFamily="2" charset="2"/>
                  </a:rPr>
                  <a:t>tan⁡〖31°〗</a:t>
                </a:r>
                <a:r>
                  <a:rPr lang="en-US" i="0" dirty="0" smtClean="0">
                    <a:latin typeface="Cambria Math"/>
                    <a:sym typeface="Wingdings" pitchFamily="2" charset="2"/>
                  </a:rPr>
                  <a:t>=𝑣</a:t>
                </a:r>
                <a:r>
                  <a:rPr lang="en-US" b="0" i="0" dirty="0" smtClean="0">
                    <a:latin typeface="Cambria Math"/>
                    <a:sym typeface="Wingdings" pitchFamily="2" charset="2"/>
                  </a:rPr>
                  <a:t>^2/(</a:t>
                </a:r>
                <a:r>
                  <a:rPr lang="en-US" i="0" dirty="0" smtClean="0">
                    <a:latin typeface="Cambria Math"/>
                    <a:sym typeface="Wingdings" pitchFamily="2" charset="2"/>
                  </a:rPr>
                  <a:t>316</a:t>
                </a:r>
                <a:r>
                  <a:rPr lang="en-US" b="0" i="0" dirty="0" smtClean="0">
                    <a:latin typeface="Cambria Math"/>
                    <a:sym typeface="Wingdings" pitchFamily="2" charset="2"/>
                  </a:rPr>
                  <a:t> </a:t>
                </a:r>
                <a:r>
                  <a:rPr lang="en-US" i="0" dirty="0" smtClean="0">
                    <a:latin typeface="Cambria Math"/>
                    <a:sym typeface="Wingdings" pitchFamily="2" charset="2"/>
                  </a:rPr>
                  <a:t>𝑚)(9.8 𝑚/𝑠</a:t>
                </a:r>
                <a:r>
                  <a:rPr lang="en-US" b="0" i="0" dirty="0" smtClean="0">
                    <a:latin typeface="Cambria Math"/>
                    <a:sym typeface="Wingdings" pitchFamily="2" charset="2"/>
                  </a:rPr>
                  <a:t>^2 ) </a:t>
                </a:r>
                <a:endParaRPr lang="en-US" b="0" i="1" dirty="0" smtClean="0">
                  <a:latin typeface="Cambria Math"/>
                  <a:sym typeface="Wingdings" pitchFamily="2" charset="2"/>
                </a:endParaRPr>
              </a:p>
              <a:p>
                <a:pPr eaLnBrk="1" hangingPunct="1"/>
                <a:r>
                  <a:rPr lang="en-US" i="0" dirty="0" smtClean="0">
                    <a:latin typeface="Cambria Math"/>
                    <a:sym typeface="Wingdings" pitchFamily="2" charset="2"/>
                  </a:rPr>
                  <a:t>.6009(316</a:t>
                </a:r>
                <a:r>
                  <a:rPr lang="en-US" b="0" i="0" dirty="0" smtClean="0">
                    <a:latin typeface="Cambria Math"/>
                    <a:sym typeface="Wingdings" pitchFamily="2" charset="2"/>
                  </a:rPr>
                  <a:t> </a:t>
                </a:r>
                <a:r>
                  <a:rPr lang="en-US" i="0" dirty="0" smtClean="0">
                    <a:latin typeface="Cambria Math"/>
                    <a:sym typeface="Wingdings" pitchFamily="2" charset="2"/>
                  </a:rPr>
                  <a:t>𝑚)(9.8 𝑚/𝑠</a:t>
                </a:r>
                <a:r>
                  <a:rPr lang="en-US" b="0" i="0" dirty="0" smtClean="0">
                    <a:latin typeface="Cambria Math"/>
                    <a:sym typeface="Wingdings" pitchFamily="2" charset="2"/>
                  </a:rPr>
                  <a:t>^2 )</a:t>
                </a:r>
                <a:r>
                  <a:rPr lang="en-US" i="0" dirty="0" smtClean="0">
                    <a:latin typeface="Cambria Math"/>
                    <a:sym typeface="Wingdings" pitchFamily="2" charset="2"/>
                  </a:rPr>
                  <a:t>=𝑣</a:t>
                </a:r>
                <a:r>
                  <a:rPr lang="en-US" b="0" i="0" dirty="0" smtClean="0">
                    <a:latin typeface="Cambria Math"/>
                    <a:sym typeface="Wingdings" pitchFamily="2" charset="2"/>
                  </a:rPr>
                  <a:t>^2</a:t>
                </a:r>
                <a:endParaRPr lang="en-US" b="0" i="1" dirty="0" smtClean="0">
                  <a:latin typeface="Cambria Math"/>
                  <a:sym typeface="Wingdings" pitchFamily="2" charset="2"/>
                </a:endParaRPr>
              </a:p>
              <a:p>
                <a:pPr eaLnBrk="1" hangingPunct="1"/>
                <a:r>
                  <a:rPr lang="en-US" i="0" dirty="0" smtClean="0">
                    <a:latin typeface="Cambria Math"/>
                    <a:sym typeface="Wingdings" pitchFamily="2" charset="2"/>
                  </a:rPr>
                  <a:t>1861 (𝑚/𝑠)</a:t>
                </a:r>
                <a:r>
                  <a:rPr lang="en-US" b="0" i="0" dirty="0" smtClean="0">
                    <a:latin typeface="Cambria Math"/>
                    <a:sym typeface="Wingdings" pitchFamily="2" charset="2"/>
                  </a:rPr>
                  <a:t>^2</a:t>
                </a:r>
                <a:r>
                  <a:rPr lang="en-US" i="0" dirty="0" smtClean="0">
                    <a:latin typeface="Cambria Math"/>
                    <a:sym typeface="Wingdings" pitchFamily="2" charset="2"/>
                  </a:rPr>
                  <a:t>=𝑣</a:t>
                </a:r>
                <a:r>
                  <a:rPr lang="en-US" b="0" i="0" dirty="0" smtClean="0">
                    <a:latin typeface="Cambria Math"/>
                    <a:sym typeface="Wingdings" pitchFamily="2" charset="2"/>
                  </a:rPr>
                  <a:t>^2</a:t>
                </a:r>
                <a:endParaRPr lang="en-US" b="0" i="1" dirty="0" smtClean="0">
                  <a:latin typeface="Cambria Math"/>
                  <a:sym typeface="Wingdings" pitchFamily="2" charset="2"/>
                </a:endParaRPr>
              </a:p>
              <a:p>
                <a:pPr eaLnBrk="1" hangingPunct="1"/>
                <a:r>
                  <a:rPr lang="en-US" i="0" dirty="0" smtClean="0">
                    <a:latin typeface="Cambria Math"/>
                    <a:sym typeface="Wingdings" pitchFamily="2" charset="2"/>
                  </a:rPr>
                  <a:t>𝑣=43 𝑚/𝑠</a:t>
                </a:r>
                <a:endParaRPr lang="en-US" dirty="0" smtClean="0"/>
              </a:p>
            </p:txBody>
          </p:sp>
        </mc:Fallback>
      </mc:AlternateContent>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81000" y="685800"/>
            <a:ext cx="6096000" cy="342900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EA13C3-D78C-4A1E-AE0C-8D6C7D495045}" type="slidenum">
              <a:rPr lang="en-US" smtClean="0"/>
              <a:pPr/>
              <a:t>87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9</a:t>
            </a:fld>
            <a:endParaRPr lang="en-US"/>
          </a:p>
        </p:txBody>
      </p:sp>
    </p:spTree>
    <p:extLst>
      <p:ext uri="{BB962C8B-B14F-4D97-AF65-F5344CB8AC3E}">
        <p14:creationId xmlns:p14="http://schemas.microsoft.com/office/powerpoint/2010/main" val="36668626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88</a:t>
            </a:fld>
            <a:endParaRPr lang="en-US"/>
          </a:p>
        </p:txBody>
      </p:sp>
    </p:spTree>
    <p:extLst>
      <p:ext uri="{BB962C8B-B14F-4D97-AF65-F5344CB8AC3E}">
        <p14:creationId xmlns:p14="http://schemas.microsoft.com/office/powerpoint/2010/main" val="40587876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Farther apart = more eccentric</a:t>
            </a:r>
          </a:p>
          <a:p>
            <a:r>
              <a:rPr lang="en-US" dirty="0"/>
              <a:t>B</a:t>
            </a:r>
          </a:p>
          <a:p>
            <a:r>
              <a:rPr lang="en-US" dirty="0"/>
              <a:t>No</a:t>
            </a:r>
          </a:p>
        </p:txBody>
      </p:sp>
      <p:sp>
        <p:nvSpPr>
          <p:cNvPr id="4" name="Slide Number Placeholder 3"/>
          <p:cNvSpPr>
            <a:spLocks noGrp="1"/>
          </p:cNvSpPr>
          <p:nvPr>
            <p:ph type="sldNum" sz="quarter" idx="10"/>
          </p:nvPr>
        </p:nvSpPr>
        <p:spPr/>
        <p:txBody>
          <a:bodyPr/>
          <a:lstStyle/>
          <a:p>
            <a:fld id="{847F6185-6285-4FEC-8CF6-962D1C733E47}" type="slidenum">
              <a:rPr lang="en-US" smtClean="0"/>
              <a:t>90</a:t>
            </a:fld>
            <a:endParaRPr lang="en-US"/>
          </a:p>
        </p:txBody>
      </p:sp>
    </p:spTree>
    <p:extLst>
      <p:ext uri="{BB962C8B-B14F-4D97-AF65-F5344CB8AC3E}">
        <p14:creationId xmlns:p14="http://schemas.microsoft.com/office/powerpoint/2010/main" val="28762612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81000" y="685800"/>
            <a:ext cx="6096000" cy="3429000"/>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C5527F-D905-430E-88A8-149CBC3E84EF}" type="slidenum">
              <a:rPr lang="en-US" altLang="en-US" smtClean="0"/>
              <a:pPr/>
              <a:t>92</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381000" y="685800"/>
            <a:ext cx="6096000" cy="3429000"/>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E4243B-9BCD-4A98-BC29-C272F9CB96C7}" type="slidenum">
              <a:rPr lang="en-US" altLang="en-US" smtClean="0"/>
              <a:pPr/>
              <a:t>93</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𝑟</m:t>
                      </m:r>
                      <m:r>
                        <a:rPr lang="en-US" altLang="en-US" i="1" dirty="0" smtClean="0">
                          <a:latin typeface="Cambria Math"/>
                        </a:rPr>
                        <m:t>=500000 </m:t>
                      </m:r>
                      <m:r>
                        <a:rPr lang="en-US" altLang="en-US" i="1" dirty="0" smtClean="0">
                          <a:latin typeface="Cambria Math"/>
                        </a:rPr>
                        <m:t>𝑚</m:t>
                      </m:r>
                      <m:r>
                        <a:rPr lang="en-US" altLang="en-US" i="1" dirty="0" smtClean="0">
                          <a:latin typeface="Cambria Math"/>
                        </a:rPr>
                        <m:t>+6.38×</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𝑚</m:t>
                      </m:r>
                      <m:r>
                        <a:rPr lang="en-US" altLang="en-US" i="1" dirty="0" smtClean="0">
                          <a:latin typeface="Cambria Math"/>
                        </a:rPr>
                        <m:t>=6.88×</m:t>
                      </m:r>
                      <m:sSup>
                        <m:sSupPr>
                          <m:ctrlPr>
                            <a:rPr lang="en-US" altLang="en-US" b="0" i="1" dirty="0" smtClean="0">
                              <a:latin typeface="Cambria Math" panose="02040503050406030204" pitchFamily="18" charset="0"/>
                            </a:rPr>
                          </m:ctrlPr>
                        </m:sSupPr>
                        <m:e>
                          <m:r>
                            <a:rPr lang="en-US" altLang="en-US" b="0" i="1" dirty="0" smtClean="0">
                              <a:latin typeface="Cambria Math"/>
                            </a:rPr>
                            <m:t>10</m:t>
                          </m:r>
                        </m:e>
                        <m:sup>
                          <m:r>
                            <a:rPr lang="en-US" altLang="en-US" b="0" i="1" dirty="0" smtClean="0">
                              <a:latin typeface="Cambria Math"/>
                            </a:rPr>
                            <m:t>6</m:t>
                          </m:r>
                        </m:sup>
                      </m:sSup>
                      <m:r>
                        <a:rPr lang="en-US" altLang="en-US" i="1" dirty="0" smtClean="0">
                          <a:latin typeface="Cambria Math"/>
                        </a:rPr>
                        <m:t> </m:t>
                      </m:r>
                      <m:r>
                        <a:rPr lang="en-US" altLang="en-US" i="1" dirty="0" smtClean="0">
                          <a:latin typeface="Cambria Math"/>
                        </a:rPr>
                        <m:t>𝑚</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𝐺</m:t>
                      </m:r>
                      <m:r>
                        <a:rPr lang="en-US" altLang="en-US" i="1" dirty="0" smtClean="0">
                          <a:latin typeface="Cambria Math"/>
                        </a:rPr>
                        <m:t>=6.67×</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−11</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r>
                            <a:rPr lang="en-US" altLang="en-US" i="1" dirty="0" smtClean="0">
                              <a:latin typeface="Cambria Math"/>
                            </a:rPr>
                            <m:t>𝑘</m:t>
                          </m:r>
                          <m:sSup>
                            <m:sSupPr>
                              <m:ctrlPr>
                                <a:rPr lang="en-US" altLang="en-US" b="0" i="1" dirty="0" smtClean="0">
                                  <a:latin typeface="Cambria Math" panose="02040503050406030204" pitchFamily="18" charset="0"/>
                                </a:rPr>
                              </m:ctrlPr>
                            </m:sSupPr>
                            <m:e>
                              <m:r>
                                <a:rPr lang="en-US" altLang="en-US" i="1" dirty="0" smtClean="0">
                                  <a:latin typeface="Cambria Math"/>
                                </a:rPr>
                                <m:t>𝑔</m:t>
                              </m:r>
                            </m:e>
                            <m:sup>
                              <m:r>
                                <a:rPr lang="en-US" altLang="en-US" b="0" i="1" dirty="0" smtClean="0">
                                  <a:latin typeface="Cambria Math"/>
                                </a:rPr>
                                <m:t>2</m:t>
                              </m:r>
                            </m:sup>
                          </m:sSup>
                        </m:den>
                      </m:f>
                    </m:oMath>
                  </m:oMathPara>
                </a14:m>
                <a:endParaRPr lang="en-US" altLang="en-US"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𝑀</m:t>
                      </m:r>
                      <m:r>
                        <a:rPr lang="en-US" altLang="en-US" i="1" dirty="0" smtClean="0">
                          <a:latin typeface="Cambria Math"/>
                        </a:rPr>
                        <m:t>=5.98×</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24</m:t>
                          </m:r>
                        </m:sup>
                      </m:sSup>
                      <m:r>
                        <a:rPr lang="en-US" altLang="en-US" i="1" dirty="0" smtClean="0">
                          <a:latin typeface="Cambria Math"/>
                        </a:rPr>
                        <m:t> </m:t>
                      </m:r>
                      <m:r>
                        <a:rPr lang="en-US" altLang="en-US" i="1" dirty="0" smtClean="0">
                          <a:latin typeface="Cambria Math"/>
                        </a:rPr>
                        <m:t>𝑘𝑔</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b="0" i="1" smtClean="0">
                          <a:latin typeface="Cambria Math"/>
                        </a:rPr>
                        <m:t>𝑣</m:t>
                      </m:r>
                      <m:r>
                        <a:rPr lang="en-US" altLang="en-US" b="0" i="1" smtClean="0">
                          <a:latin typeface="Cambria Math"/>
                        </a:rPr>
                        <m:t>=</m:t>
                      </m:r>
                      <m:rad>
                        <m:radPr>
                          <m:degHide m:val="on"/>
                          <m:ctrlPr>
                            <a:rPr lang="en-US" altLang="en-US" b="0" i="1" smtClean="0">
                              <a:latin typeface="Cambria Math" panose="02040503050406030204" pitchFamily="18" charset="0"/>
                            </a:rPr>
                          </m:ctrlPr>
                        </m:radPr>
                        <m:deg/>
                        <m:e>
                          <m:f>
                            <m:fPr>
                              <m:ctrlPr>
                                <a:rPr lang="en-US" altLang="en-US" b="0" i="1" smtClean="0">
                                  <a:latin typeface="Cambria Math" panose="02040503050406030204" pitchFamily="18" charset="0"/>
                                </a:rPr>
                              </m:ctrlPr>
                            </m:fPr>
                            <m:num>
                              <m:r>
                                <a:rPr lang="en-US" altLang="en-US" b="0" i="1" smtClean="0">
                                  <a:latin typeface="Cambria Math"/>
                                </a:rPr>
                                <m:t>𝐺𝑀</m:t>
                              </m:r>
                            </m:num>
                            <m:den>
                              <m:r>
                                <a:rPr lang="en-US" altLang="en-US" b="0" i="1" smtClean="0">
                                  <a:latin typeface="Cambria Math"/>
                                </a:rPr>
                                <m:t>𝑟</m:t>
                              </m:r>
                            </m:den>
                          </m:f>
                        </m:e>
                      </m:rad>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𝑣</m:t>
                      </m:r>
                      <m:r>
                        <a:rPr lang="en-US" altLang="en-US" i="1" dirty="0" smtClean="0">
                          <a:latin typeface="Cambria Math"/>
                        </a:rPr>
                        <m:t>=</m:t>
                      </m:r>
                      <m:rad>
                        <m:radPr>
                          <m:degHide m:val="on"/>
                          <m:ctrlPr>
                            <a:rPr lang="en-US" altLang="en-US" b="0" i="1" dirty="0" smtClean="0">
                              <a:latin typeface="Cambria Math" panose="02040503050406030204" pitchFamily="18" charset="0"/>
                              <a:sym typeface="Symbol" pitchFamily="18" charset="2"/>
                            </a:rPr>
                          </m:ctrlPr>
                        </m:radPr>
                        <m:deg/>
                        <m:e>
                          <m:f>
                            <m:fPr>
                              <m:ctrlPr>
                                <a:rPr lang="en-US" altLang="en-US" b="0" i="1" dirty="0" smtClean="0">
                                  <a:latin typeface="Cambria Math" panose="02040503050406030204" pitchFamily="18" charset="0"/>
                                  <a:sym typeface="Symbol" pitchFamily="18" charset="2"/>
                                </a:rPr>
                              </m:ctrlPr>
                            </m:fPr>
                            <m:num>
                              <m:d>
                                <m:dPr>
                                  <m:ctrlPr>
                                    <a:rPr lang="en-US" altLang="en-US" b="0" i="1" dirty="0" smtClean="0">
                                      <a:latin typeface="Cambria Math" panose="02040503050406030204" pitchFamily="18" charset="0"/>
                                      <a:sym typeface="Symbol" pitchFamily="18" charset="2"/>
                                    </a:rPr>
                                  </m:ctrlPr>
                                </m:dPr>
                                <m:e>
                                  <m:r>
                                    <a:rPr lang="en-US" altLang="en-US" i="1" dirty="0" smtClean="0">
                                      <a:latin typeface="Cambria Math"/>
                                      <a:sym typeface="Symbol" pitchFamily="18" charset="2"/>
                                    </a:rPr>
                                    <m:t>6.67</m:t>
                                  </m:r>
                                  <m:r>
                                    <a:rPr lang="en-US" altLang="en-US" b="0" i="1" dirty="0" smtClean="0">
                                      <a:latin typeface="Cambria Math"/>
                                      <a:sym typeface="Symbol" pitchFamily="18" charset="2"/>
                                    </a:rPr>
                                    <m:t>×</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10</m:t>
                                      </m:r>
                                    </m:e>
                                    <m:sup>
                                      <m:r>
                                        <a:rPr lang="en-US" altLang="en-US" b="0" i="1" dirty="0" smtClean="0">
                                          <a:latin typeface="Cambria Math"/>
                                          <a:sym typeface="Symbol" pitchFamily="18" charset="2"/>
                                        </a:rPr>
                                        <m:t>−11</m:t>
                                      </m:r>
                                    </m:sup>
                                  </m:sSup>
                                  <m:f>
                                    <m:fPr>
                                      <m:ctrlPr>
                                        <a:rPr lang="en-US" altLang="en-US" b="0" i="1" dirty="0" smtClean="0">
                                          <a:latin typeface="Cambria Math" panose="02040503050406030204" pitchFamily="18" charset="0"/>
                                          <a:sym typeface="Symbol" pitchFamily="18" charset="2"/>
                                        </a:rPr>
                                      </m:ctrlPr>
                                    </m:fPr>
                                    <m:num>
                                      <m:r>
                                        <a:rPr lang="en-US" altLang="en-US" b="0" i="1" dirty="0" smtClean="0">
                                          <a:latin typeface="Cambria Math"/>
                                          <a:sym typeface="Symbol" pitchFamily="18" charset="2"/>
                                        </a:rPr>
                                        <m:t>𝑁</m:t>
                                      </m:r>
                                      <m:sSup>
                                        <m:sSupPr>
                                          <m:ctrlPr>
                                            <a:rPr lang="en-US" altLang="en-US" b="0" i="1" dirty="0" smtClean="0">
                                              <a:latin typeface="Cambria Math" panose="02040503050406030204" pitchFamily="18" charset="0"/>
                                              <a:sym typeface="Symbol" pitchFamily="18" charset="2"/>
                                            </a:rPr>
                                          </m:ctrlPr>
                                        </m:sSupPr>
                                        <m:e>
                                          <m:r>
                                            <a:rPr lang="en-US" altLang="en-US" b="0" i="1" dirty="0" smtClean="0">
                                              <a:latin typeface="Cambria Math"/>
                                              <a:sym typeface="Symbol" pitchFamily="18" charset="2"/>
                                            </a:rPr>
                                            <m:t>𝑚</m:t>
                                          </m:r>
                                        </m:e>
                                        <m:sup>
                                          <m:r>
                                            <a:rPr lang="en-US" altLang="en-US" b="0" i="1" dirty="0" smtClean="0">
                                              <a:latin typeface="Cambria Math"/>
                                              <a:sym typeface="Symbol" pitchFamily="18" charset="2"/>
                                            </a:rPr>
                                            <m:t>2</m:t>
                                          </m:r>
                                        </m:sup>
                                      </m:sSup>
                                    </m:num>
                                    <m:den>
                                      <m:r>
                                        <a:rPr lang="en-US" altLang="en-US" b="0" i="1" dirty="0" smtClean="0">
                                          <a:latin typeface="Cambria Math"/>
                                          <a:sym typeface="Symbol" pitchFamily="18" charset="2"/>
                                        </a:rPr>
                                        <m:t>𝑘</m:t>
                                      </m:r>
                                      <m:sSup>
                                        <m:sSupPr>
                                          <m:ctrlPr>
                                            <a:rPr lang="en-US" altLang="en-US" b="0" i="1" dirty="0" smtClean="0">
                                              <a:latin typeface="Cambria Math" panose="02040503050406030204" pitchFamily="18" charset="0"/>
                                              <a:sym typeface="Symbol" pitchFamily="18" charset="2"/>
                                            </a:rPr>
                                          </m:ctrlPr>
                                        </m:sSupPr>
                                        <m:e>
                                          <m:r>
                                            <a:rPr lang="en-US" altLang="en-US" b="0" i="1" dirty="0" smtClean="0">
                                              <a:latin typeface="Cambria Math"/>
                                              <a:sym typeface="Symbol" pitchFamily="18" charset="2"/>
                                            </a:rPr>
                                            <m:t>𝑔</m:t>
                                          </m:r>
                                        </m:e>
                                        <m:sup>
                                          <m:r>
                                            <a:rPr lang="en-US" altLang="en-US" b="0" i="1" dirty="0" smtClean="0">
                                              <a:latin typeface="Cambria Math"/>
                                              <a:sym typeface="Symbol" pitchFamily="18" charset="2"/>
                                            </a:rPr>
                                            <m:t>2</m:t>
                                          </m:r>
                                        </m:sup>
                                      </m:sSup>
                                    </m:den>
                                  </m:f>
                                </m:e>
                              </m:d>
                              <m:d>
                                <m:dPr>
                                  <m:ctrlPr>
                                    <a:rPr lang="en-US" altLang="en-US" b="0" i="1" dirty="0" smtClean="0">
                                      <a:latin typeface="Cambria Math" panose="02040503050406030204" pitchFamily="18" charset="0"/>
                                      <a:sym typeface="Symbol" pitchFamily="18" charset="2"/>
                                    </a:rPr>
                                  </m:ctrlPr>
                                </m:dPr>
                                <m:e>
                                  <m:r>
                                    <a:rPr lang="en-US" altLang="en-US" i="1" dirty="0" smtClean="0">
                                      <a:latin typeface="Cambria Math"/>
                                      <a:sym typeface="Symbol" pitchFamily="18" charset="2"/>
                                    </a:rPr>
                                    <m:t>5.98</m:t>
                                  </m:r>
                                  <m:r>
                                    <a:rPr lang="en-US" altLang="en-US" b="0" i="1" dirty="0" smtClean="0">
                                      <a:latin typeface="Cambria Math"/>
                                      <a:sym typeface="Symbol" pitchFamily="18" charset="2"/>
                                    </a:rPr>
                                    <m:t>×</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10</m:t>
                                      </m:r>
                                    </m:e>
                                    <m:sup>
                                      <m:r>
                                        <a:rPr lang="en-US" altLang="en-US" b="0" i="1" dirty="0" smtClean="0">
                                          <a:latin typeface="Cambria Math"/>
                                          <a:sym typeface="Symbol" pitchFamily="18" charset="2"/>
                                        </a:rPr>
                                        <m:t>24</m:t>
                                      </m:r>
                                    </m:sup>
                                  </m:sSup>
                                  <m:r>
                                    <a:rPr lang="en-US" altLang="en-US" i="1" dirty="0" smtClean="0">
                                      <a:latin typeface="Cambria Math"/>
                                      <a:sym typeface="Symbol" pitchFamily="18" charset="2"/>
                                    </a:rPr>
                                    <m:t> </m:t>
                                  </m:r>
                                  <m:r>
                                    <a:rPr lang="en-US" altLang="en-US" i="1" dirty="0" smtClean="0">
                                      <a:latin typeface="Cambria Math"/>
                                      <a:sym typeface="Symbol" pitchFamily="18" charset="2"/>
                                    </a:rPr>
                                    <m:t>𝑘𝑔</m:t>
                                  </m:r>
                                </m:e>
                              </m:d>
                            </m:num>
                            <m:den>
                              <m:r>
                                <a:rPr lang="en-US" altLang="en-US" i="1" dirty="0" smtClean="0">
                                  <a:latin typeface="Cambria Math"/>
                                  <a:sym typeface="Symbol" pitchFamily="18" charset="2"/>
                                </a:rPr>
                                <m:t>6.88</m:t>
                              </m:r>
                              <m:r>
                                <a:rPr lang="en-US" altLang="en-US" b="0" i="1" dirty="0" smtClean="0">
                                  <a:latin typeface="Cambria Math"/>
                                  <a:sym typeface="Symbol" pitchFamily="18" charset="2"/>
                                </a:rPr>
                                <m:t>×</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10</m:t>
                                  </m:r>
                                </m:e>
                                <m:sup>
                                  <m:r>
                                    <a:rPr lang="en-US" altLang="en-US" b="0" i="1" dirty="0" smtClean="0">
                                      <a:latin typeface="Cambria Math"/>
                                      <a:sym typeface="Symbol" pitchFamily="18" charset="2"/>
                                    </a:rPr>
                                    <m:t>6</m:t>
                                  </m:r>
                                </m:sup>
                              </m:sSup>
                              <m:r>
                                <a:rPr lang="en-US" altLang="en-US" b="0" i="1" dirty="0" smtClean="0">
                                  <a:latin typeface="Cambria Math"/>
                                  <a:sym typeface="Symbol" pitchFamily="18" charset="2"/>
                                </a:rPr>
                                <m:t> </m:t>
                              </m:r>
                              <m:r>
                                <a:rPr lang="en-US" altLang="en-US" i="1" dirty="0" smtClean="0">
                                  <a:latin typeface="Cambria Math"/>
                                  <a:sym typeface="Symbol" pitchFamily="18" charset="2"/>
                                </a:rPr>
                                <m:t>𝑚</m:t>
                              </m:r>
                            </m:den>
                          </m:f>
                        </m:e>
                      </m:rad>
                      <m:r>
                        <a:rPr lang="en-US" altLang="en-US" i="1" dirty="0" smtClean="0">
                          <a:latin typeface="Cambria Math"/>
                          <a:sym typeface="Symbol" pitchFamily="18" charset="2"/>
                        </a:rPr>
                        <m:t>=7614 </m:t>
                      </m:r>
                      <m:r>
                        <a:rPr lang="en-US" altLang="en-US" i="1" dirty="0" smtClean="0">
                          <a:latin typeface="Cambria Math"/>
                          <a:sym typeface="Symbol" pitchFamily="18" charset="2"/>
                        </a:rPr>
                        <m:t>𝑚</m:t>
                      </m:r>
                      <m:r>
                        <a:rPr lang="en-US" altLang="en-US" i="1" dirty="0" smtClean="0">
                          <a:latin typeface="Cambria Math"/>
                          <a:sym typeface="Symbol" pitchFamily="18" charset="2"/>
                        </a:rPr>
                        <m:t>/</m:t>
                      </m:r>
                      <m:r>
                        <a:rPr lang="en-US" altLang="en-US" i="1" dirty="0" smtClean="0">
                          <a:latin typeface="Cambria Math"/>
                          <a:sym typeface="Symbol" pitchFamily="18" charset="2"/>
                        </a:rPr>
                        <m:t>𝑠</m:t>
                      </m:r>
                    </m:oMath>
                  </m:oMathPara>
                </a14:m>
                <a:endParaRPr lang="en-US" altLang="en-US" dirty="0"/>
              </a:p>
              <a:p>
                <a:endParaRPr lang="en-US" dirty="0"/>
              </a:p>
            </p:txBody>
          </p:sp>
        </mc:Choice>
        <mc:Fallback xmlns="">
          <p:sp>
            <p:nvSpPr>
              <p:cNvPr id="3" name="Notes Placeholder 2"/>
              <p:cNvSpPr>
                <a:spLocks noGrp="1"/>
              </p:cNvSpPr>
              <p:nvPr>
                <p:ph type="body" idx="1"/>
              </p:nvPr>
            </p:nvSpPr>
            <p:spPr/>
            <p:txBody>
              <a:bodyPr/>
              <a:lstStyle/>
              <a:p>
                <a:pPr eaLnBrk="1" hangingPunct="1"/>
                <a:r>
                  <a:rPr lang="en-US" altLang="en-US" i="0" dirty="0" smtClean="0">
                    <a:latin typeface="Cambria Math"/>
                  </a:rPr>
                  <a:t>𝑟=500000</a:t>
                </a:r>
                <a:r>
                  <a:rPr lang="en-US" altLang="en-US" b="0" i="0" dirty="0" smtClean="0">
                    <a:latin typeface="Cambria Math"/>
                  </a:rPr>
                  <a:t> </a:t>
                </a:r>
                <a:r>
                  <a:rPr lang="en-US" altLang="en-US" i="0" dirty="0" smtClean="0">
                    <a:latin typeface="Cambria Math"/>
                  </a:rPr>
                  <a:t>𝑚+6.38</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𝑚=6</a:t>
                </a:r>
                <a:r>
                  <a:rPr lang="en-US" altLang="en-US" b="0" i="0" dirty="0" smtClean="0">
                    <a:latin typeface="Cambria Math"/>
                  </a:rPr>
                  <a:t>.</a:t>
                </a:r>
                <a:r>
                  <a:rPr lang="en-US" altLang="en-US" i="0" dirty="0" smtClean="0">
                    <a:latin typeface="Cambria Math"/>
                  </a:rPr>
                  <a:t>88</a:t>
                </a:r>
                <a:r>
                  <a:rPr lang="en-US" altLang="en-US" b="0" i="0" dirty="0" smtClean="0">
                    <a:latin typeface="Cambria Math"/>
                  </a:rPr>
                  <a:t>×〖10〗^6 </a:t>
                </a:r>
                <a:r>
                  <a:rPr lang="en-US" altLang="en-US" i="0" dirty="0" smtClean="0">
                    <a:latin typeface="Cambria Math"/>
                  </a:rPr>
                  <a:t> 𝑚</a:t>
                </a:r>
                <a:endParaRPr lang="en-US" altLang="en-US" dirty="0" smtClean="0"/>
              </a:p>
              <a:p>
                <a:pPr eaLnBrk="1" hangingPunct="1"/>
                <a:r>
                  <a:rPr lang="en-US" altLang="en-US" i="0" dirty="0" smtClean="0">
                    <a:latin typeface="Cambria Math"/>
                  </a:rPr>
                  <a:t>𝐺=6.67</a:t>
                </a:r>
                <a:r>
                  <a:rPr lang="en-US" altLang="en-US" b="0" i="0" dirty="0" smtClean="0">
                    <a:latin typeface="Cambria Math"/>
                  </a:rPr>
                  <a:t>×〖</a:t>
                </a:r>
                <a:r>
                  <a:rPr lang="en-US" altLang="en-US" i="0" dirty="0" smtClean="0">
                    <a:latin typeface="Cambria Math"/>
                  </a:rPr>
                  <a:t>10</a:t>
                </a:r>
                <a:r>
                  <a:rPr lang="en-US" altLang="en-US" b="0" i="0" dirty="0" smtClean="0">
                    <a:latin typeface="Cambria Math"/>
                  </a:rPr>
                  <a:t>〗^(−11)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𝑘𝑔</a:t>
                </a:r>
                <a:r>
                  <a:rPr lang="en-US" altLang="en-US" b="0" i="0" dirty="0" smtClean="0">
                    <a:latin typeface="Cambria Math"/>
                  </a:rPr>
                  <a:t>^2 )</a:t>
                </a:r>
                <a:endParaRPr lang="en-US" altLang="en-US" i="1" dirty="0" smtClean="0">
                  <a:latin typeface="Cambria Math"/>
                </a:endParaRPr>
              </a:p>
              <a:p>
                <a:pPr eaLnBrk="1" hangingPunct="1"/>
                <a:r>
                  <a:rPr lang="en-US" altLang="en-US" i="0" dirty="0" smtClean="0">
                    <a:latin typeface="Cambria Math"/>
                  </a:rPr>
                  <a:t>𝑀=5.98</a:t>
                </a:r>
                <a:r>
                  <a:rPr lang="en-US" altLang="en-US" b="0" i="0" dirty="0" smtClean="0">
                    <a:latin typeface="Cambria Math"/>
                  </a:rPr>
                  <a:t>×〖</a:t>
                </a:r>
                <a:r>
                  <a:rPr lang="en-US" altLang="en-US" i="0" dirty="0" smtClean="0">
                    <a:latin typeface="Cambria Math"/>
                  </a:rPr>
                  <a:t>10</a:t>
                </a:r>
                <a:r>
                  <a:rPr lang="en-US" altLang="en-US" b="0" i="0" dirty="0" smtClean="0">
                    <a:latin typeface="Cambria Math"/>
                  </a:rPr>
                  <a:t>〗^24 </a:t>
                </a:r>
                <a:r>
                  <a:rPr lang="en-US" altLang="en-US" i="0" dirty="0" smtClean="0">
                    <a:latin typeface="Cambria Math"/>
                  </a:rPr>
                  <a:t> 𝑘𝑔</a:t>
                </a:r>
                <a:endParaRPr lang="en-US" altLang="en-US" dirty="0" smtClean="0"/>
              </a:p>
              <a:p>
                <a:pPr eaLnBrk="1" hangingPunct="1"/>
                <a:r>
                  <a:rPr lang="en-US" altLang="en-US" b="0" i="0" smtClean="0">
                    <a:latin typeface="Cambria Math"/>
                  </a:rPr>
                  <a:t>𝑣=√(𝐺𝑀/𝑟)</a:t>
                </a:r>
                <a:endParaRPr lang="en-US" altLang="en-US" dirty="0" smtClean="0"/>
              </a:p>
              <a:p>
                <a:pPr eaLnBrk="1" hangingPunct="1"/>
                <a:r>
                  <a:rPr lang="en-US" altLang="en-US" i="0" dirty="0" smtClean="0">
                    <a:latin typeface="Cambria Math"/>
                  </a:rPr>
                  <a:t>𝑣=</a:t>
                </a:r>
                <a:r>
                  <a:rPr lang="en-US" altLang="en-US" b="0" i="0" dirty="0" smtClean="0">
                    <a:latin typeface="Cambria Math"/>
                    <a:sym typeface="Symbol" pitchFamily="18" charset="2"/>
                  </a:rPr>
                  <a:t>√((</a:t>
                </a:r>
                <a:r>
                  <a:rPr lang="en-US" altLang="en-US" i="0" dirty="0" smtClean="0">
                    <a:latin typeface="Cambria Math"/>
                    <a:sym typeface="Symbol" pitchFamily="18" charset="2"/>
                  </a:rPr>
                  <a:t>6.67</a:t>
                </a:r>
                <a:r>
                  <a:rPr lang="en-US" altLang="en-US" b="0" i="0" dirty="0" smtClean="0">
                    <a:latin typeface="Cambria Math"/>
                    <a:sym typeface="Symbol" pitchFamily="18" charset="2"/>
                  </a:rPr>
                  <a:t>×〖</a:t>
                </a:r>
                <a:r>
                  <a:rPr lang="en-US" altLang="en-US" i="0" dirty="0" smtClean="0">
                    <a:latin typeface="Cambria Math"/>
                    <a:sym typeface="Symbol" pitchFamily="18" charset="2"/>
                  </a:rPr>
                  <a:t>10</a:t>
                </a:r>
                <a:r>
                  <a:rPr lang="en-US" altLang="en-US" b="0" i="0" dirty="0" smtClean="0">
                    <a:latin typeface="Cambria Math"/>
                    <a:sym typeface="Symbol" pitchFamily="18" charset="2"/>
                  </a:rPr>
                  <a:t>〗^(−11)  (𝑁𝑚^2)/(𝑘𝑔^2 ))(</a:t>
                </a:r>
                <a:r>
                  <a:rPr lang="en-US" altLang="en-US" i="0" dirty="0" smtClean="0">
                    <a:latin typeface="Cambria Math"/>
                    <a:sym typeface="Symbol" pitchFamily="18" charset="2"/>
                  </a:rPr>
                  <a:t>5.98</a:t>
                </a:r>
                <a:r>
                  <a:rPr lang="en-US" altLang="en-US" b="0" i="0" dirty="0" smtClean="0">
                    <a:latin typeface="Cambria Math"/>
                    <a:sym typeface="Symbol" pitchFamily="18" charset="2"/>
                  </a:rPr>
                  <a:t>×〖</a:t>
                </a:r>
                <a:r>
                  <a:rPr lang="en-US" altLang="en-US" i="0" dirty="0" smtClean="0">
                    <a:latin typeface="Cambria Math"/>
                    <a:sym typeface="Symbol" pitchFamily="18" charset="2"/>
                  </a:rPr>
                  <a:t>10</a:t>
                </a:r>
                <a:r>
                  <a:rPr lang="en-US" altLang="en-US" b="0" i="0" dirty="0" smtClean="0">
                    <a:latin typeface="Cambria Math"/>
                    <a:sym typeface="Symbol" pitchFamily="18" charset="2"/>
                  </a:rPr>
                  <a:t>〗^24 </a:t>
                </a:r>
                <a:r>
                  <a:rPr lang="en-US" altLang="en-US" i="0" dirty="0" smtClean="0">
                    <a:latin typeface="Cambria Math"/>
                    <a:sym typeface="Symbol" pitchFamily="18" charset="2"/>
                  </a:rPr>
                  <a:t> 𝑘𝑔</a:t>
                </a:r>
                <a:r>
                  <a:rPr lang="en-US" altLang="en-US" b="0" i="0" dirty="0" smtClean="0">
                    <a:latin typeface="Cambria Math"/>
                    <a:sym typeface="Symbol" pitchFamily="18" charset="2"/>
                  </a:rPr>
                  <a:t>)/(</a:t>
                </a:r>
                <a:r>
                  <a:rPr lang="en-US" altLang="en-US" i="0" dirty="0" smtClean="0">
                    <a:latin typeface="Cambria Math"/>
                    <a:sym typeface="Symbol" pitchFamily="18" charset="2"/>
                  </a:rPr>
                  <a:t>6.88</a:t>
                </a:r>
                <a:r>
                  <a:rPr lang="en-US" altLang="en-US" b="0" i="0" dirty="0" smtClean="0">
                    <a:latin typeface="Cambria Math"/>
                    <a:sym typeface="Symbol" pitchFamily="18" charset="2"/>
                  </a:rPr>
                  <a:t>×〖</a:t>
                </a:r>
                <a:r>
                  <a:rPr lang="en-US" altLang="en-US" i="0" dirty="0" smtClean="0">
                    <a:latin typeface="Cambria Math"/>
                    <a:sym typeface="Symbol" pitchFamily="18" charset="2"/>
                  </a:rPr>
                  <a:t>10</a:t>
                </a:r>
                <a:r>
                  <a:rPr lang="en-US" altLang="en-US" b="0" i="0" dirty="0" smtClean="0">
                    <a:latin typeface="Cambria Math"/>
                    <a:sym typeface="Symbol" pitchFamily="18" charset="2"/>
                  </a:rPr>
                  <a:t>〗^6  </a:t>
                </a:r>
                <a:r>
                  <a:rPr lang="en-US" altLang="en-US" i="0" dirty="0" smtClean="0">
                    <a:latin typeface="Cambria Math"/>
                    <a:sym typeface="Symbol" pitchFamily="18" charset="2"/>
                  </a:rPr>
                  <a:t>𝑚</a:t>
                </a:r>
                <a:r>
                  <a:rPr lang="en-US" altLang="en-US" b="0" i="0" dirty="0" smtClean="0">
                    <a:latin typeface="Cambria Math"/>
                    <a:sym typeface="Symbol" pitchFamily="18" charset="2"/>
                  </a:rPr>
                  <a:t>))</a:t>
                </a:r>
                <a:r>
                  <a:rPr lang="en-US" altLang="en-US" i="0" dirty="0" smtClean="0">
                    <a:latin typeface="Cambria Math"/>
                    <a:sym typeface="Symbol" pitchFamily="18" charset="2"/>
                  </a:rPr>
                  <a:t>=7614 𝑚/𝑠</a:t>
                </a:r>
                <a:endParaRPr lang="en-US" alt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94</a:t>
            </a:fld>
            <a:endParaRPr lang="en-US"/>
          </a:p>
        </p:txBody>
      </p:sp>
    </p:spTree>
    <p:extLst>
      <p:ext uri="{BB962C8B-B14F-4D97-AF65-F5344CB8AC3E}">
        <p14:creationId xmlns:p14="http://schemas.microsoft.com/office/powerpoint/2010/main" val="1071021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𝑣</m:t>
                      </m:r>
                      <m:r>
                        <a:rPr lang="en-US" altLang="en-US" i="1" dirty="0" smtClean="0">
                          <a:latin typeface="Cambria Math"/>
                        </a:rPr>
                        <m:t>=</m:t>
                      </m:r>
                      <m:rad>
                        <m:radPr>
                          <m:degHide m:val="on"/>
                          <m:ctrlPr>
                            <a:rPr lang="en-US" altLang="en-US" b="0" i="1" dirty="0" smtClean="0">
                              <a:latin typeface="Cambria Math" panose="02040503050406030204" pitchFamily="18" charset="0"/>
                              <a:sym typeface="Symbol" pitchFamily="18" charset="2"/>
                            </a:rPr>
                          </m:ctrlPr>
                        </m:radPr>
                        <m:deg/>
                        <m:e>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a:sym typeface="Symbol" pitchFamily="18" charset="2"/>
                                </a:rPr>
                                <m:t>𝐺𝑀</m:t>
                              </m:r>
                            </m:num>
                            <m:den>
                              <m:r>
                                <a:rPr lang="en-US" altLang="en-US" i="1" dirty="0" smtClean="0">
                                  <a:latin typeface="Cambria Math"/>
                                  <a:sym typeface="Symbol" pitchFamily="18" charset="2"/>
                                </a:rPr>
                                <m:t>𝑟</m:t>
                              </m:r>
                            </m:den>
                          </m:f>
                        </m:e>
                      </m:rad>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7520000</m:t>
                      </m:r>
                      <m:r>
                        <a:rPr lang="en-US" altLang="en-US" b="0" i="1" dirty="0" smtClean="0">
                          <a:latin typeface="Cambria Math"/>
                          <a:sym typeface="Symbol" pitchFamily="18" charset="2"/>
                        </a:rPr>
                        <m:t> </m:t>
                      </m:r>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a:sym typeface="Symbol" pitchFamily="18" charset="2"/>
                            </a:rPr>
                            <m:t>𝑚</m:t>
                          </m:r>
                        </m:num>
                        <m:den>
                          <m:r>
                            <a:rPr lang="en-US" altLang="en-US" i="1" dirty="0" smtClean="0">
                              <a:latin typeface="Cambria Math"/>
                              <a:sym typeface="Symbol" pitchFamily="18" charset="2"/>
                            </a:rPr>
                            <m:t>𝑠</m:t>
                          </m:r>
                        </m:den>
                      </m:f>
                      <m:r>
                        <a:rPr lang="en-US" altLang="en-US" i="1" dirty="0" smtClean="0">
                          <a:latin typeface="Cambria Math"/>
                          <a:sym typeface="Symbol" pitchFamily="18" charset="2"/>
                        </a:rPr>
                        <m:t>=</m:t>
                      </m:r>
                      <m:rad>
                        <m:radPr>
                          <m:degHide m:val="on"/>
                          <m:ctrlPr>
                            <a:rPr lang="en-US" altLang="en-US" b="0" i="1" dirty="0" smtClean="0">
                              <a:latin typeface="Cambria Math" panose="02040503050406030204" pitchFamily="18" charset="0"/>
                              <a:sym typeface="Symbol" pitchFamily="18" charset="2"/>
                            </a:rPr>
                          </m:ctrlPr>
                        </m:radPr>
                        <m:deg/>
                        <m:e>
                          <m:f>
                            <m:fPr>
                              <m:ctrlPr>
                                <a:rPr lang="en-US" altLang="en-US" i="1" dirty="0" smtClean="0">
                                  <a:latin typeface="Cambria Math" panose="02040503050406030204" pitchFamily="18" charset="0"/>
                                  <a:sym typeface="Symbol" pitchFamily="18" charset="2"/>
                                </a:rPr>
                              </m:ctrlPr>
                            </m:fPr>
                            <m:num>
                              <m:d>
                                <m:dPr>
                                  <m:ctrlPr>
                                    <a:rPr lang="en-US" altLang="en-US" i="1" dirty="0" smtClean="0">
                                      <a:latin typeface="Cambria Math" panose="02040503050406030204" pitchFamily="18" charset="0"/>
                                      <a:sym typeface="Symbol" pitchFamily="18" charset="2"/>
                                    </a:rPr>
                                  </m:ctrlPr>
                                </m:dPr>
                                <m:e>
                                  <m:r>
                                    <a:rPr lang="en-US" altLang="en-US" i="1" dirty="0" smtClean="0">
                                      <a:latin typeface="Cambria Math"/>
                                      <a:sym typeface="Symbol" pitchFamily="18" charset="2"/>
                                    </a:rPr>
                                    <m:t>6.67</m:t>
                                  </m:r>
                                  <m:r>
                                    <a:rPr lang="en-US" altLang="en-US" b="0" i="1" dirty="0" smtClean="0">
                                      <a:latin typeface="Cambria Math"/>
                                      <a:sym typeface="Symbol" pitchFamily="18" charset="2"/>
                                    </a:rPr>
                                    <m:t>×</m:t>
                                  </m:r>
                                  <m:f>
                                    <m:fPr>
                                      <m:ctrlPr>
                                        <a:rPr lang="en-US" altLang="en-US" b="0" i="1" dirty="0" smtClean="0">
                                          <a:latin typeface="Cambria Math" panose="02040503050406030204" pitchFamily="18" charset="0"/>
                                          <a:sym typeface="Symbol" pitchFamily="18" charset="2"/>
                                        </a:rPr>
                                      </m:ctrlPr>
                                    </m:fPr>
                                    <m:num>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10</m:t>
                                          </m:r>
                                        </m:e>
                                        <m:sup>
                                          <m:r>
                                            <a:rPr lang="en-US" altLang="en-US" b="0" i="1" dirty="0" smtClean="0">
                                              <a:latin typeface="Cambria Math"/>
                                              <a:sym typeface="Symbol" pitchFamily="18" charset="2"/>
                                            </a:rPr>
                                            <m:t>−11</m:t>
                                          </m:r>
                                        </m:sup>
                                      </m:sSup>
                                      <m:r>
                                        <a:rPr lang="en-US" altLang="en-US" b="0" i="1" dirty="0" smtClean="0">
                                          <a:latin typeface="Cambria Math"/>
                                          <a:sym typeface="Symbol" pitchFamily="18" charset="2"/>
                                        </a:rPr>
                                        <m:t>𝑁</m:t>
                                      </m:r>
                                      <m:sSup>
                                        <m:sSupPr>
                                          <m:ctrlPr>
                                            <a:rPr lang="en-US" altLang="en-US" b="0" i="1" dirty="0" smtClean="0">
                                              <a:latin typeface="Cambria Math" panose="02040503050406030204" pitchFamily="18" charset="0"/>
                                              <a:sym typeface="Symbol" pitchFamily="18" charset="2"/>
                                            </a:rPr>
                                          </m:ctrlPr>
                                        </m:sSupPr>
                                        <m:e>
                                          <m:r>
                                            <a:rPr lang="en-US" altLang="en-US" b="0" i="1" dirty="0" smtClean="0">
                                              <a:latin typeface="Cambria Math"/>
                                              <a:sym typeface="Symbol" pitchFamily="18" charset="2"/>
                                            </a:rPr>
                                            <m:t>𝑚</m:t>
                                          </m:r>
                                        </m:e>
                                        <m:sup>
                                          <m:r>
                                            <a:rPr lang="en-US" altLang="en-US" b="0" i="1" dirty="0" smtClean="0">
                                              <a:latin typeface="Cambria Math"/>
                                              <a:sym typeface="Symbol" pitchFamily="18" charset="2"/>
                                            </a:rPr>
                                            <m:t>2</m:t>
                                          </m:r>
                                        </m:sup>
                                      </m:sSup>
                                    </m:num>
                                    <m:den>
                                      <m:r>
                                        <a:rPr lang="en-US" altLang="en-US" b="0" i="1" dirty="0" smtClean="0">
                                          <a:latin typeface="Cambria Math"/>
                                          <a:sym typeface="Symbol" pitchFamily="18" charset="2"/>
                                        </a:rPr>
                                        <m:t>𝑘</m:t>
                                      </m:r>
                                      <m:sSup>
                                        <m:sSupPr>
                                          <m:ctrlPr>
                                            <a:rPr lang="en-US" altLang="en-US" b="0" i="1" dirty="0" smtClean="0">
                                              <a:latin typeface="Cambria Math" panose="02040503050406030204" pitchFamily="18" charset="0"/>
                                              <a:sym typeface="Symbol" pitchFamily="18" charset="2"/>
                                            </a:rPr>
                                          </m:ctrlPr>
                                        </m:sSupPr>
                                        <m:e>
                                          <m:r>
                                            <a:rPr lang="en-US" altLang="en-US" b="0" i="1" dirty="0" smtClean="0">
                                              <a:latin typeface="Cambria Math"/>
                                              <a:sym typeface="Symbol" pitchFamily="18" charset="2"/>
                                            </a:rPr>
                                            <m:t>𝑔</m:t>
                                          </m:r>
                                        </m:e>
                                        <m:sup>
                                          <m:r>
                                            <a:rPr lang="en-US" altLang="en-US" b="0" i="1" dirty="0" smtClean="0">
                                              <a:latin typeface="Cambria Math"/>
                                              <a:sym typeface="Symbol" pitchFamily="18" charset="2"/>
                                            </a:rPr>
                                            <m:t>2</m:t>
                                          </m:r>
                                        </m:sup>
                                      </m:sSup>
                                    </m:den>
                                  </m:f>
                                </m:e>
                              </m:d>
                              <m:r>
                                <a:rPr lang="en-US" altLang="en-US" i="1" dirty="0" smtClean="0">
                                  <a:latin typeface="Cambria Math"/>
                                  <a:sym typeface="Symbol" pitchFamily="18" charset="2"/>
                                </a:rPr>
                                <m:t>𝑀</m:t>
                              </m:r>
                            </m:num>
                            <m:den>
                              <m:r>
                                <a:rPr lang="en-US" altLang="en-US" i="1" dirty="0" smtClean="0">
                                  <a:latin typeface="Cambria Math"/>
                                  <a:sym typeface="Symbol" pitchFamily="18" charset="2"/>
                                </a:rPr>
                                <m:t>2.0</m:t>
                              </m:r>
                              <m:r>
                                <a:rPr lang="en-US" altLang="en-US" b="0" i="1" dirty="0" smtClean="0">
                                  <a:latin typeface="Cambria Math"/>
                                  <a:sym typeface="Symbol" pitchFamily="18" charset="2"/>
                                </a:rPr>
                                <m:t>×</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10</m:t>
                                  </m:r>
                                </m:e>
                                <m:sup>
                                  <m:r>
                                    <a:rPr lang="en-US" altLang="en-US" b="0" i="1" dirty="0" smtClean="0">
                                      <a:latin typeface="Cambria Math"/>
                                      <a:sym typeface="Symbol" pitchFamily="18" charset="2"/>
                                    </a:rPr>
                                    <m:t>20</m:t>
                                  </m:r>
                                </m:sup>
                              </m:sSup>
                              <m:r>
                                <a:rPr lang="en-US" altLang="en-US" i="1" dirty="0" smtClean="0">
                                  <a:latin typeface="Cambria Math"/>
                                  <a:sym typeface="Symbol" pitchFamily="18" charset="2"/>
                                </a:rPr>
                                <m:t> </m:t>
                              </m:r>
                              <m:r>
                                <a:rPr lang="en-US" altLang="en-US" i="1" dirty="0" smtClean="0">
                                  <a:latin typeface="Cambria Math"/>
                                  <a:sym typeface="Symbol" pitchFamily="18" charset="2"/>
                                </a:rPr>
                                <m:t>𝑚</m:t>
                              </m:r>
                            </m:den>
                          </m:f>
                        </m:e>
                      </m:rad>
                    </m:oMath>
                  </m:oMathPara>
                </a14:m>
                <a:endParaRPr lang="en-US" alt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5.655</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b="0" i="1" dirty="0" smtClean="0">
                              <a:latin typeface="Cambria Math"/>
                              <a:sym typeface="Wingdings" pitchFamily="2" charset="2"/>
                            </a:rPr>
                            <m:t>10</m:t>
                          </m:r>
                        </m:e>
                        <m:sup>
                          <m:r>
                            <a:rPr lang="en-US" altLang="en-US" b="0" i="1" dirty="0" smtClean="0">
                              <a:latin typeface="Cambria Math"/>
                              <a:sym typeface="Wingdings" pitchFamily="2" charset="2"/>
                            </a:rPr>
                            <m:t>13</m:t>
                          </m:r>
                        </m:sup>
                      </m:sSup>
                      <m:f>
                        <m:fPr>
                          <m:ctrlPr>
                            <a:rPr lang="en-US" altLang="en-US" b="0" i="1" dirty="0" smtClean="0">
                              <a:latin typeface="Cambria Math" panose="02040503050406030204" pitchFamily="18" charset="0"/>
                              <a:sym typeface="Wingdings" pitchFamily="2" charset="2"/>
                            </a:rPr>
                          </m:ctrlPr>
                        </m:fPr>
                        <m:num>
                          <m:sSup>
                            <m:sSupPr>
                              <m:ctrlPr>
                                <a:rPr lang="en-US" altLang="en-US" b="0" i="1" dirty="0" smtClean="0">
                                  <a:latin typeface="Cambria Math" panose="02040503050406030204" pitchFamily="18" charset="0"/>
                                  <a:sym typeface="Wingdings" pitchFamily="2" charset="2"/>
                                </a:rPr>
                              </m:ctrlPr>
                            </m:sSupPr>
                            <m:e>
                              <m:r>
                                <a:rPr lang="en-US" altLang="en-US" b="0" i="1" dirty="0" smtClean="0">
                                  <a:latin typeface="Cambria Math"/>
                                  <a:sym typeface="Wingdings" pitchFamily="2" charset="2"/>
                                </a:rPr>
                                <m:t>𝑚</m:t>
                              </m:r>
                            </m:e>
                            <m:sup>
                              <m:r>
                                <a:rPr lang="en-US" altLang="en-US" b="0" i="1" dirty="0" smtClean="0">
                                  <a:latin typeface="Cambria Math"/>
                                  <a:sym typeface="Wingdings" pitchFamily="2" charset="2"/>
                                </a:rPr>
                                <m:t>2</m:t>
                              </m:r>
                            </m:sup>
                          </m:sSup>
                        </m:num>
                        <m:den>
                          <m:sSup>
                            <m:sSupPr>
                              <m:ctrlPr>
                                <a:rPr lang="en-US" altLang="en-US" b="0" i="1" dirty="0" smtClean="0">
                                  <a:latin typeface="Cambria Math" panose="02040503050406030204" pitchFamily="18" charset="0"/>
                                  <a:sym typeface="Wingdings" pitchFamily="2" charset="2"/>
                                </a:rPr>
                              </m:ctrlPr>
                            </m:sSupPr>
                            <m:e>
                              <m:r>
                                <a:rPr lang="en-US" altLang="en-US" b="0" i="1" dirty="0" smtClean="0">
                                  <a:latin typeface="Cambria Math"/>
                                  <a:sym typeface="Wingdings" pitchFamily="2" charset="2"/>
                                </a:rPr>
                                <m:t>𝑠</m:t>
                              </m:r>
                            </m:e>
                            <m:sup>
                              <m:r>
                                <a:rPr lang="en-US" altLang="en-US" b="0" i="1" dirty="0" smtClean="0">
                                  <a:latin typeface="Cambria Math"/>
                                  <a:sym typeface="Wingdings" pitchFamily="2" charset="2"/>
                                </a:rPr>
                                <m:t>2</m:t>
                              </m:r>
                            </m:sup>
                          </m:sSup>
                        </m:den>
                      </m:f>
                      <m:r>
                        <a:rPr lang="en-US" altLang="en-US" i="1" dirty="0" smtClean="0">
                          <a:latin typeface="Cambria Math"/>
                          <a:sym typeface="Wingdings" pitchFamily="2" charset="2"/>
                        </a:rPr>
                        <m:t>=</m:t>
                      </m:r>
                      <m:f>
                        <m:fPr>
                          <m:ctrlPr>
                            <a:rPr lang="en-US" altLang="en-US" b="0" i="1" dirty="0" smtClean="0">
                              <a:latin typeface="Cambria Math" panose="02040503050406030204" pitchFamily="18" charset="0"/>
                              <a:sym typeface="Wingdings" pitchFamily="2" charset="2"/>
                            </a:rPr>
                          </m:ctrlPr>
                        </m:fPr>
                        <m:num>
                          <m:d>
                            <m:dPr>
                              <m:ctrlPr>
                                <a:rPr lang="en-US" altLang="en-US" b="0"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6.67</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−11</m:t>
                                  </m:r>
                                </m:sup>
                              </m:sSup>
                              <m:f>
                                <m:fPr>
                                  <m:ctrlPr>
                                    <a:rPr lang="en-US" altLang="en-US" b="0" i="1" dirty="0" smtClean="0">
                                      <a:latin typeface="Cambria Math" panose="02040503050406030204" pitchFamily="18" charset="0"/>
                                      <a:sym typeface="Wingdings" pitchFamily="2" charset="2"/>
                                    </a:rPr>
                                  </m:ctrlPr>
                                </m:fPr>
                                <m:num>
                                  <m:r>
                                    <a:rPr lang="en-US" altLang="en-US" b="0" i="1" dirty="0" smtClean="0">
                                      <a:latin typeface="Cambria Math"/>
                                      <a:sym typeface="Wingdings" pitchFamily="2" charset="2"/>
                                    </a:rPr>
                                    <m:t>𝑁</m:t>
                                  </m:r>
                                  <m:sSup>
                                    <m:sSupPr>
                                      <m:ctrlPr>
                                        <a:rPr lang="en-US" altLang="en-US" b="0" i="1" dirty="0" smtClean="0">
                                          <a:latin typeface="Cambria Math" panose="02040503050406030204" pitchFamily="18" charset="0"/>
                                          <a:sym typeface="Wingdings" pitchFamily="2" charset="2"/>
                                        </a:rPr>
                                      </m:ctrlPr>
                                    </m:sSupPr>
                                    <m:e>
                                      <m:r>
                                        <a:rPr lang="en-US" altLang="en-US" b="0" i="1" dirty="0" smtClean="0">
                                          <a:latin typeface="Cambria Math"/>
                                          <a:sym typeface="Wingdings" pitchFamily="2" charset="2"/>
                                        </a:rPr>
                                        <m:t>𝑚</m:t>
                                      </m:r>
                                    </m:e>
                                    <m:sup>
                                      <m:r>
                                        <a:rPr lang="en-US" altLang="en-US" b="0" i="1" dirty="0" smtClean="0">
                                          <a:latin typeface="Cambria Math"/>
                                          <a:sym typeface="Wingdings" pitchFamily="2" charset="2"/>
                                        </a:rPr>
                                        <m:t>2</m:t>
                                      </m:r>
                                    </m:sup>
                                  </m:sSup>
                                </m:num>
                                <m:den>
                                  <m:r>
                                    <a:rPr lang="en-US" altLang="en-US" b="0" i="1" dirty="0" smtClean="0">
                                      <a:latin typeface="Cambria Math"/>
                                      <a:sym typeface="Wingdings" pitchFamily="2" charset="2"/>
                                    </a:rPr>
                                    <m:t>𝑘</m:t>
                                  </m:r>
                                  <m:sSup>
                                    <m:sSupPr>
                                      <m:ctrlPr>
                                        <a:rPr lang="en-US" altLang="en-US" b="0" i="1" dirty="0" smtClean="0">
                                          <a:latin typeface="Cambria Math" panose="02040503050406030204" pitchFamily="18" charset="0"/>
                                          <a:sym typeface="Wingdings" pitchFamily="2" charset="2"/>
                                        </a:rPr>
                                      </m:ctrlPr>
                                    </m:sSupPr>
                                    <m:e>
                                      <m:r>
                                        <a:rPr lang="en-US" altLang="en-US" b="0" i="1" dirty="0" smtClean="0">
                                          <a:latin typeface="Cambria Math"/>
                                          <a:sym typeface="Wingdings" pitchFamily="2" charset="2"/>
                                        </a:rPr>
                                        <m:t>𝑔</m:t>
                                      </m:r>
                                    </m:e>
                                    <m:sup>
                                      <m:r>
                                        <a:rPr lang="en-US" altLang="en-US" b="0" i="1" dirty="0" smtClean="0">
                                          <a:latin typeface="Cambria Math"/>
                                          <a:sym typeface="Wingdings" pitchFamily="2" charset="2"/>
                                        </a:rPr>
                                        <m:t>2</m:t>
                                      </m:r>
                                    </m:sup>
                                  </m:sSup>
                                </m:den>
                              </m:f>
                            </m:e>
                          </m:d>
                          <m:r>
                            <a:rPr lang="en-US" altLang="en-US" i="1" dirty="0" smtClean="0">
                              <a:latin typeface="Cambria Math"/>
                              <a:sym typeface="Wingdings" pitchFamily="2" charset="2"/>
                            </a:rPr>
                            <m:t>𝑀</m:t>
                          </m:r>
                        </m:num>
                        <m:den>
                          <m:r>
                            <a:rPr lang="en-US" altLang="en-US" i="1" dirty="0" smtClean="0">
                              <a:latin typeface="Cambria Math"/>
                              <a:sym typeface="Wingdings" pitchFamily="2" charset="2"/>
                            </a:rPr>
                            <m:t>2.0</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20</m:t>
                              </m:r>
                            </m:sup>
                          </m:sSup>
                          <m:r>
                            <a:rPr lang="en-US" altLang="en-US" b="0" i="1" dirty="0" smtClean="0">
                              <a:latin typeface="Cambria Math"/>
                              <a:sym typeface="Wingdings" pitchFamily="2" charset="2"/>
                            </a:rPr>
                            <m:t> </m:t>
                          </m:r>
                          <m:r>
                            <a:rPr lang="en-US" altLang="en-US" b="0" i="1" dirty="0" smtClean="0">
                              <a:latin typeface="Cambria Math"/>
                              <a:sym typeface="Wingdings" pitchFamily="2" charset="2"/>
                            </a:rPr>
                            <m:t>𝑚</m:t>
                          </m:r>
                        </m:den>
                      </m:f>
                    </m:oMath>
                  </m:oMathPara>
                </a14:m>
                <a:endParaRPr lang="en-US" alt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1.131</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34</m:t>
                          </m:r>
                        </m:sup>
                      </m:sSup>
                      <m:f>
                        <m:fPr>
                          <m:ctrlPr>
                            <a:rPr lang="en-US" altLang="en-US" b="0" i="1" dirty="0" smtClean="0">
                              <a:latin typeface="Cambria Math" panose="02040503050406030204" pitchFamily="18" charset="0"/>
                              <a:sym typeface="Wingdings" pitchFamily="2" charset="2"/>
                            </a:rPr>
                          </m:ctrlPr>
                        </m:fPr>
                        <m:num>
                          <m:sSup>
                            <m:sSupPr>
                              <m:ctrlPr>
                                <a:rPr lang="en-US" altLang="en-US" b="0" i="1" dirty="0" smtClean="0">
                                  <a:latin typeface="Cambria Math" panose="02040503050406030204" pitchFamily="18" charset="0"/>
                                  <a:sym typeface="Wingdings" pitchFamily="2" charset="2"/>
                                </a:rPr>
                              </m:ctrlPr>
                            </m:sSupPr>
                            <m:e>
                              <m:r>
                                <a:rPr lang="en-US" altLang="en-US" b="0" i="1" dirty="0" smtClean="0">
                                  <a:latin typeface="Cambria Math"/>
                                  <a:sym typeface="Wingdings" pitchFamily="2" charset="2"/>
                                </a:rPr>
                                <m:t>𝑚</m:t>
                              </m:r>
                            </m:e>
                            <m:sup>
                              <m:r>
                                <a:rPr lang="en-US" altLang="en-US" b="0" i="1" dirty="0" smtClean="0">
                                  <a:latin typeface="Cambria Math"/>
                                  <a:sym typeface="Wingdings" pitchFamily="2" charset="2"/>
                                </a:rPr>
                                <m:t>3</m:t>
                              </m:r>
                            </m:sup>
                          </m:sSup>
                        </m:num>
                        <m:den>
                          <m:sSup>
                            <m:sSupPr>
                              <m:ctrlPr>
                                <a:rPr lang="en-US" altLang="en-US" b="0" i="1" dirty="0" smtClean="0">
                                  <a:latin typeface="Cambria Math" panose="02040503050406030204" pitchFamily="18" charset="0"/>
                                  <a:sym typeface="Wingdings" pitchFamily="2" charset="2"/>
                                </a:rPr>
                              </m:ctrlPr>
                            </m:sSupPr>
                            <m:e>
                              <m:r>
                                <a:rPr lang="en-US" altLang="en-US" b="0" i="1" dirty="0" smtClean="0">
                                  <a:latin typeface="Cambria Math"/>
                                  <a:sym typeface="Wingdings" pitchFamily="2" charset="2"/>
                                </a:rPr>
                                <m:t>𝑠</m:t>
                              </m:r>
                            </m:e>
                            <m:sup>
                              <m:r>
                                <a:rPr lang="en-US" altLang="en-US" b="0" i="1" dirty="0" smtClean="0">
                                  <a:latin typeface="Cambria Math"/>
                                  <a:sym typeface="Wingdings" pitchFamily="2" charset="2"/>
                                </a:rPr>
                                <m:t>2</m:t>
                              </m:r>
                            </m:sup>
                          </m:sSup>
                        </m:den>
                      </m:f>
                      <m:r>
                        <a:rPr lang="en-US" altLang="en-US" i="1" dirty="0" smtClean="0">
                          <a:latin typeface="Cambria Math"/>
                          <a:sym typeface="Wingdings" pitchFamily="2" charset="2"/>
                        </a:rPr>
                        <m:t>=</m:t>
                      </m:r>
                      <m:d>
                        <m:dPr>
                          <m:ctrlPr>
                            <a:rPr lang="en-US" altLang="en-US" b="0"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6.67</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−11</m:t>
                              </m:r>
                            </m:sup>
                          </m:sSup>
                          <m:f>
                            <m:fPr>
                              <m:ctrlPr>
                                <a:rPr lang="en-US" altLang="en-US" b="0" i="1" dirty="0" smtClean="0">
                                  <a:latin typeface="Cambria Math" panose="02040503050406030204" pitchFamily="18" charset="0"/>
                                  <a:sym typeface="Wingdings" pitchFamily="2" charset="2"/>
                                </a:rPr>
                              </m:ctrlPr>
                            </m:fPr>
                            <m:num>
                              <m:r>
                                <a:rPr lang="en-US" altLang="en-US" b="0" i="1" dirty="0" smtClean="0">
                                  <a:latin typeface="Cambria Math"/>
                                  <a:sym typeface="Wingdings" pitchFamily="2" charset="2"/>
                                </a:rPr>
                                <m:t>𝑁</m:t>
                              </m:r>
                              <m:sSup>
                                <m:sSupPr>
                                  <m:ctrlPr>
                                    <a:rPr lang="en-US" altLang="en-US" b="0" i="1" dirty="0" smtClean="0">
                                      <a:latin typeface="Cambria Math" panose="02040503050406030204" pitchFamily="18" charset="0"/>
                                      <a:sym typeface="Wingdings" pitchFamily="2" charset="2"/>
                                    </a:rPr>
                                  </m:ctrlPr>
                                </m:sSupPr>
                                <m:e>
                                  <m:r>
                                    <a:rPr lang="en-US" altLang="en-US" b="0" i="1" dirty="0" smtClean="0">
                                      <a:latin typeface="Cambria Math"/>
                                      <a:sym typeface="Wingdings" pitchFamily="2" charset="2"/>
                                    </a:rPr>
                                    <m:t>𝑚</m:t>
                                  </m:r>
                                </m:e>
                                <m:sup>
                                  <m:r>
                                    <a:rPr lang="en-US" altLang="en-US" b="0" i="1" dirty="0" smtClean="0">
                                      <a:latin typeface="Cambria Math"/>
                                      <a:sym typeface="Wingdings" pitchFamily="2" charset="2"/>
                                    </a:rPr>
                                    <m:t>2</m:t>
                                  </m:r>
                                </m:sup>
                              </m:sSup>
                            </m:num>
                            <m:den>
                              <m:r>
                                <a:rPr lang="en-US" altLang="en-US" b="0" i="1" dirty="0" smtClean="0">
                                  <a:latin typeface="Cambria Math"/>
                                  <a:sym typeface="Wingdings" pitchFamily="2" charset="2"/>
                                </a:rPr>
                                <m:t>𝑘</m:t>
                              </m:r>
                              <m:sSup>
                                <m:sSupPr>
                                  <m:ctrlPr>
                                    <a:rPr lang="en-US" altLang="en-US" b="0" i="1" dirty="0" smtClean="0">
                                      <a:latin typeface="Cambria Math" panose="02040503050406030204" pitchFamily="18" charset="0"/>
                                      <a:sym typeface="Wingdings" pitchFamily="2" charset="2"/>
                                    </a:rPr>
                                  </m:ctrlPr>
                                </m:sSupPr>
                                <m:e>
                                  <m:r>
                                    <a:rPr lang="en-US" altLang="en-US" b="0" i="1" dirty="0" smtClean="0">
                                      <a:latin typeface="Cambria Math"/>
                                      <a:sym typeface="Wingdings" pitchFamily="2" charset="2"/>
                                    </a:rPr>
                                    <m:t>𝑔</m:t>
                                  </m:r>
                                </m:e>
                                <m:sup>
                                  <m:r>
                                    <a:rPr lang="en-US" altLang="en-US" b="0" i="1" dirty="0" smtClean="0">
                                      <a:latin typeface="Cambria Math"/>
                                      <a:sym typeface="Wingdings" pitchFamily="2" charset="2"/>
                                    </a:rPr>
                                    <m:t>2</m:t>
                                  </m:r>
                                </m:sup>
                              </m:sSup>
                            </m:den>
                          </m:f>
                        </m:e>
                      </m:d>
                      <m:r>
                        <a:rPr lang="en-US" altLang="en-US" i="1" dirty="0" smtClean="0">
                          <a:latin typeface="Cambria Math"/>
                          <a:sym typeface="Wingdings" pitchFamily="2" charset="2"/>
                        </a:rPr>
                        <m:t>𝑀</m:t>
                      </m:r>
                    </m:oMath>
                  </m:oMathPara>
                </a14:m>
                <a:endParaRPr lang="en-US" alt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𝑀</m:t>
                      </m:r>
                      <m:r>
                        <a:rPr lang="en-US" altLang="en-US" i="1" dirty="0" smtClean="0">
                          <a:latin typeface="Cambria Math"/>
                          <a:sym typeface="Wingdings" pitchFamily="2" charset="2"/>
                        </a:rPr>
                        <m:t>=1.70×</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44</m:t>
                          </m:r>
                        </m:sup>
                      </m:sSup>
                      <m:r>
                        <a:rPr lang="en-US" altLang="en-US" b="0" i="1" dirty="0" smtClean="0">
                          <a:latin typeface="Cambria Math"/>
                          <a:sym typeface="Wingdings" pitchFamily="2" charset="2"/>
                        </a:rPr>
                        <m:t> </m:t>
                      </m:r>
                      <m:r>
                        <a:rPr lang="en-US" altLang="en-US" i="1" dirty="0" smtClean="0">
                          <a:latin typeface="Cambria Math"/>
                          <a:sym typeface="Wingdings" pitchFamily="2" charset="2"/>
                        </a:rPr>
                        <m:t>𝑘𝑔</m:t>
                      </m:r>
                    </m:oMath>
                  </m:oMathPara>
                </a14:m>
                <a:endParaRPr lang="en-US" altLang="en-US" dirty="0"/>
              </a:p>
              <a:p>
                <a:endParaRPr lang="en-US" dirty="0"/>
              </a:p>
            </p:txBody>
          </p:sp>
        </mc:Choice>
        <mc:Fallback xmlns="">
          <p:sp>
            <p:nvSpPr>
              <p:cNvPr id="3" name="Notes Placeholder 2"/>
              <p:cNvSpPr>
                <a:spLocks noGrp="1"/>
              </p:cNvSpPr>
              <p:nvPr>
                <p:ph type="body" idx="1"/>
              </p:nvPr>
            </p:nvSpPr>
            <p:spPr/>
            <p:txBody>
              <a:bodyPr/>
              <a:lstStyle/>
              <a:p>
                <a:pPr eaLnBrk="1" hangingPunct="1"/>
                <a:r>
                  <a:rPr lang="en-US" altLang="en-US" i="0" dirty="0" smtClean="0">
                    <a:latin typeface="Cambria Math"/>
                  </a:rPr>
                  <a:t>𝑣=</a:t>
                </a:r>
                <a:r>
                  <a:rPr lang="en-US" altLang="en-US" b="0" i="0" dirty="0" smtClean="0">
                    <a:latin typeface="Cambria Math"/>
                    <a:sym typeface="Symbol" pitchFamily="18" charset="2"/>
                  </a:rPr>
                  <a:t>√(</a:t>
                </a:r>
                <a:r>
                  <a:rPr lang="en-US" altLang="en-US" i="0" dirty="0" smtClean="0">
                    <a:latin typeface="Cambria Math"/>
                    <a:sym typeface="Symbol" pitchFamily="18" charset="2"/>
                  </a:rPr>
                  <a:t>𝐺𝑀/𝑟</a:t>
                </a:r>
                <a:r>
                  <a:rPr lang="en-US" altLang="en-US" b="0" i="0" dirty="0" smtClean="0">
                    <a:latin typeface="Cambria Math"/>
                    <a:sym typeface="Symbol" pitchFamily="18" charset="2"/>
                  </a:rPr>
                  <a:t>)</a:t>
                </a:r>
                <a:endParaRPr lang="en-US" altLang="en-US" dirty="0" smtClean="0">
                  <a:sym typeface="Symbol" pitchFamily="18" charset="2"/>
                </a:endParaRPr>
              </a:p>
              <a:p>
                <a:pPr eaLnBrk="1" hangingPunct="1"/>
                <a:r>
                  <a:rPr lang="en-US" altLang="en-US" i="0" dirty="0" smtClean="0">
                    <a:latin typeface="Cambria Math"/>
                    <a:sym typeface="Symbol" pitchFamily="18" charset="2"/>
                  </a:rPr>
                  <a:t>7520000</a:t>
                </a:r>
                <a:r>
                  <a:rPr lang="en-US" altLang="en-US" b="0" i="0" dirty="0" smtClean="0">
                    <a:latin typeface="Cambria Math"/>
                    <a:sym typeface="Symbol" pitchFamily="18" charset="2"/>
                  </a:rPr>
                  <a:t> </a:t>
                </a:r>
                <a:r>
                  <a:rPr lang="en-US" altLang="en-US" i="0" dirty="0" smtClean="0">
                    <a:latin typeface="Cambria Math"/>
                    <a:sym typeface="Symbol" pitchFamily="18" charset="2"/>
                  </a:rPr>
                  <a:t> 𝑚/𝑠=</a:t>
                </a:r>
                <a:r>
                  <a:rPr lang="en-US" altLang="en-US" b="0" i="0" dirty="0" smtClean="0">
                    <a:latin typeface="Cambria Math"/>
                    <a:sym typeface="Symbol" pitchFamily="18" charset="2"/>
                  </a:rPr>
                  <a:t>√((</a:t>
                </a:r>
                <a:r>
                  <a:rPr lang="en-US" altLang="en-US" i="0" dirty="0" smtClean="0">
                    <a:latin typeface="Cambria Math"/>
                    <a:sym typeface="Symbol" pitchFamily="18" charset="2"/>
                  </a:rPr>
                  <a:t>6.67</a:t>
                </a:r>
                <a:r>
                  <a:rPr lang="en-US" altLang="en-US" b="0" i="0" dirty="0" smtClean="0">
                    <a:latin typeface="Cambria Math"/>
                    <a:sym typeface="Symbol" pitchFamily="18" charset="2"/>
                  </a:rPr>
                  <a:t>×(〖</a:t>
                </a:r>
                <a:r>
                  <a:rPr lang="en-US" altLang="en-US" i="0" dirty="0" smtClean="0">
                    <a:latin typeface="Cambria Math"/>
                    <a:sym typeface="Symbol" pitchFamily="18" charset="2"/>
                  </a:rPr>
                  <a:t>10</a:t>
                </a:r>
                <a:r>
                  <a:rPr lang="en-US" altLang="en-US" b="0" i="0" dirty="0" smtClean="0">
                    <a:latin typeface="Cambria Math"/>
                    <a:sym typeface="Symbol" pitchFamily="18" charset="2"/>
                  </a:rPr>
                  <a:t>〗^(−11) 𝑁𝑚^2)/(𝑘𝑔^2 ))</a:t>
                </a:r>
                <a:r>
                  <a:rPr lang="en-US" altLang="en-US" i="0" dirty="0" smtClean="0">
                    <a:latin typeface="Cambria Math"/>
                    <a:sym typeface="Symbol" pitchFamily="18" charset="2"/>
                  </a:rPr>
                  <a:t>𝑀/(2.0</a:t>
                </a:r>
                <a:r>
                  <a:rPr lang="en-US" altLang="en-US" b="0" i="0" dirty="0" smtClean="0">
                    <a:latin typeface="Cambria Math"/>
                    <a:sym typeface="Symbol" pitchFamily="18" charset="2"/>
                  </a:rPr>
                  <a:t>×〖</a:t>
                </a:r>
                <a:r>
                  <a:rPr lang="en-US" altLang="en-US" i="0" dirty="0" smtClean="0">
                    <a:latin typeface="Cambria Math"/>
                    <a:sym typeface="Symbol" pitchFamily="18" charset="2"/>
                  </a:rPr>
                  <a:t>10</a:t>
                </a:r>
                <a:r>
                  <a:rPr lang="en-US" altLang="en-US" b="0" i="0" dirty="0" smtClean="0">
                    <a:latin typeface="Cambria Math"/>
                    <a:sym typeface="Symbol" pitchFamily="18" charset="2"/>
                  </a:rPr>
                  <a:t>〗^20 </a:t>
                </a:r>
                <a:r>
                  <a:rPr lang="en-US" altLang="en-US" i="0" dirty="0" smtClean="0">
                    <a:latin typeface="Cambria Math"/>
                    <a:sym typeface="Symbol" pitchFamily="18" charset="2"/>
                  </a:rPr>
                  <a:t> 𝑚)</a:t>
                </a:r>
                <a:r>
                  <a:rPr lang="en-US" altLang="en-US" b="0" i="0" dirty="0" smtClean="0">
                    <a:latin typeface="Cambria Math"/>
                    <a:sym typeface="Symbol" pitchFamily="18" charset="2"/>
                  </a:rPr>
                  <a:t>)</a:t>
                </a:r>
                <a:endParaRPr lang="en-US" altLang="en-US" i="1" dirty="0" smtClean="0">
                  <a:latin typeface="Cambria Math"/>
                  <a:sym typeface="Symbol" pitchFamily="18" charset="2"/>
                </a:endParaRPr>
              </a:p>
              <a:p>
                <a:pPr eaLnBrk="1" hangingPunct="1"/>
                <a:r>
                  <a:rPr lang="en-US" altLang="en-US" i="0" dirty="0" smtClean="0">
                    <a:latin typeface="Cambria Math"/>
                    <a:sym typeface="Wingdings" pitchFamily="2" charset="2"/>
                  </a:rPr>
                  <a:t>5.655</a:t>
                </a:r>
                <a:r>
                  <a:rPr lang="en-US" altLang="en-US" b="0" i="0" dirty="0" smtClean="0">
                    <a:latin typeface="Cambria Math"/>
                    <a:sym typeface="Wingdings" pitchFamily="2" charset="2"/>
                  </a:rPr>
                  <a:t>×〖10〗^13  𝑚^2/𝑠^2 </a:t>
                </a:r>
                <a:r>
                  <a:rPr lang="en-US" altLang="en-US" i="0" dirty="0" smtClean="0">
                    <a:latin typeface="Cambria Math"/>
                    <a:sym typeface="Wingdings" pitchFamily="2" charset="2"/>
                  </a:rPr>
                  <a:t>=</a:t>
                </a:r>
                <a:r>
                  <a:rPr lang="en-US" altLang="en-US" b="0" i="0" dirty="0" smtClean="0">
                    <a:latin typeface="Cambria Math"/>
                    <a:sym typeface="Wingdings" pitchFamily="2" charset="2"/>
                  </a:rPr>
                  <a:t>(</a:t>
                </a:r>
                <a:r>
                  <a:rPr lang="en-US" altLang="en-US" i="0" dirty="0" smtClean="0">
                    <a:latin typeface="Cambria Math"/>
                    <a:sym typeface="Wingdings" pitchFamily="2" charset="2"/>
                  </a:rPr>
                  <a:t>6.67</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〗^(−11)  (𝑁𝑚^2)/(𝑘𝑔^2 ))</a:t>
                </a:r>
                <a:r>
                  <a:rPr lang="en-US" altLang="en-US" i="0" dirty="0" smtClean="0">
                    <a:latin typeface="Cambria Math"/>
                    <a:sym typeface="Wingdings" pitchFamily="2" charset="2"/>
                  </a:rPr>
                  <a:t>𝑀</a:t>
                </a:r>
                <a:r>
                  <a:rPr lang="en-US" altLang="en-US" b="0" i="0" dirty="0" smtClean="0">
                    <a:latin typeface="Cambria Math"/>
                    <a:sym typeface="Wingdings" pitchFamily="2" charset="2"/>
                  </a:rPr>
                  <a:t>/(</a:t>
                </a:r>
                <a:r>
                  <a:rPr lang="en-US" altLang="en-US" i="0" dirty="0" smtClean="0">
                    <a:latin typeface="Cambria Math"/>
                    <a:sym typeface="Wingdings" pitchFamily="2" charset="2"/>
                  </a:rPr>
                  <a:t>2.0</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〗^20  𝑚)</a:t>
                </a:r>
                <a:endParaRPr lang="en-US" altLang="en-US" b="0" i="1" dirty="0" smtClean="0">
                  <a:latin typeface="Cambria Math"/>
                  <a:sym typeface="Wingdings" pitchFamily="2" charset="2"/>
                </a:endParaRPr>
              </a:p>
              <a:p>
                <a:pPr eaLnBrk="1" hangingPunct="1"/>
                <a:r>
                  <a:rPr lang="en-US" altLang="en-US" i="0" dirty="0" smtClean="0">
                    <a:latin typeface="Cambria Math"/>
                    <a:sym typeface="Wingdings" pitchFamily="2" charset="2"/>
                  </a:rPr>
                  <a:t>1.131</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〗^34  𝑚^3/𝑠^2 </a:t>
                </a:r>
                <a:r>
                  <a:rPr lang="en-US" altLang="en-US" i="0" dirty="0" smtClean="0">
                    <a:latin typeface="Cambria Math"/>
                    <a:sym typeface="Wingdings" pitchFamily="2" charset="2"/>
                  </a:rPr>
                  <a:t>=</a:t>
                </a:r>
                <a:r>
                  <a:rPr lang="en-US" altLang="en-US" b="0" i="0" dirty="0" smtClean="0">
                    <a:latin typeface="Cambria Math"/>
                    <a:sym typeface="Wingdings" pitchFamily="2" charset="2"/>
                  </a:rPr>
                  <a:t>(</a:t>
                </a:r>
                <a:r>
                  <a:rPr lang="en-US" altLang="en-US" i="0" dirty="0" smtClean="0">
                    <a:latin typeface="Cambria Math"/>
                    <a:sym typeface="Wingdings" pitchFamily="2" charset="2"/>
                  </a:rPr>
                  <a:t>6.67</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〗^(−11)  (𝑁𝑚^2)/(𝑘𝑔^2 ))</a:t>
                </a:r>
                <a:r>
                  <a:rPr lang="en-US" altLang="en-US" i="0" dirty="0" smtClean="0">
                    <a:latin typeface="Cambria Math"/>
                    <a:sym typeface="Wingdings" pitchFamily="2" charset="2"/>
                  </a:rPr>
                  <a:t>𝑀</a:t>
                </a:r>
                <a:endParaRPr lang="en-US" altLang="en-US" i="1" dirty="0" smtClean="0">
                  <a:latin typeface="Cambria Math"/>
                  <a:sym typeface="Wingdings" pitchFamily="2" charset="2"/>
                </a:endParaRPr>
              </a:p>
              <a:p>
                <a:pPr eaLnBrk="1" hangingPunct="1"/>
                <a:r>
                  <a:rPr lang="en-US" altLang="en-US" i="0" dirty="0" smtClean="0">
                    <a:latin typeface="Cambria Math"/>
                    <a:sym typeface="Wingdings" pitchFamily="2" charset="2"/>
                  </a:rPr>
                  <a:t>𝑀=1.70</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〗^44  </a:t>
                </a:r>
                <a:r>
                  <a:rPr lang="en-US" altLang="en-US" i="0" dirty="0" smtClean="0">
                    <a:latin typeface="Cambria Math"/>
                    <a:sym typeface="Wingdings" pitchFamily="2" charset="2"/>
                  </a:rPr>
                  <a:t>𝑘𝑔</a:t>
                </a:r>
                <a:endParaRPr lang="en-US" alt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95</a:t>
            </a:fld>
            <a:endParaRPr lang="en-US"/>
          </a:p>
        </p:txBody>
      </p:sp>
    </p:spTree>
    <p:extLst>
      <p:ext uri="{BB962C8B-B14F-4D97-AF65-F5344CB8AC3E}">
        <p14:creationId xmlns:p14="http://schemas.microsoft.com/office/powerpoint/2010/main" val="10015969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13FBE3-EAE1-4EFF-933B-ED16CDDD7A33}" type="slidenum">
              <a:rPr lang="en-US" smtClean="0"/>
              <a:pPr/>
              <a:t>96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i="1" dirty="0"/>
              <a:t>Dragonfly: NASA and the Crisis Aboard Mir</a:t>
            </a:r>
            <a:r>
              <a:rPr lang="en-US" dirty="0"/>
              <a:t> by Bryan </a:t>
            </a:r>
            <a:r>
              <a:rPr lang="en-US" dirty="0" err="1"/>
              <a:t>Burrough</a:t>
            </a:r>
            <a:endParaRPr lang="en-US" dirty="0"/>
          </a:p>
          <a:p>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97</a:t>
            </a:fld>
            <a:endParaRPr lang="en-US"/>
          </a:p>
        </p:txBody>
      </p:sp>
    </p:spTree>
    <p:extLst>
      <p:ext uri="{BB962C8B-B14F-4D97-AF65-F5344CB8AC3E}">
        <p14:creationId xmlns:p14="http://schemas.microsoft.com/office/powerpoint/2010/main" val="21683878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i="1" dirty="0"/>
              <a:t>Dragonfly: NASA and the Crisis Aboard Mir</a:t>
            </a:r>
            <a:r>
              <a:rPr lang="en-US" dirty="0"/>
              <a:t> by Bryan </a:t>
            </a:r>
            <a:r>
              <a:rPr lang="en-US" dirty="0" err="1"/>
              <a:t>Burrough</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98</a:t>
            </a:fld>
            <a:endParaRPr lang="en-US"/>
          </a:p>
        </p:txBody>
      </p:sp>
    </p:spTree>
    <p:extLst>
      <p:ext uri="{BB962C8B-B14F-4D97-AF65-F5344CB8AC3E}">
        <p14:creationId xmlns:p14="http://schemas.microsoft.com/office/powerpoint/2010/main" val="14824408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i="1" dirty="0"/>
              <a:t>Dragonfly: NASA and the Crisis Aboard Mir</a:t>
            </a:r>
            <a:r>
              <a:rPr lang="en-US" dirty="0"/>
              <a:t> by Bryan </a:t>
            </a:r>
            <a:r>
              <a:rPr lang="en-US" dirty="0" err="1"/>
              <a:t>Burrough</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99</a:t>
            </a:fld>
            <a:endParaRPr lang="en-US"/>
          </a:p>
        </p:txBody>
      </p:sp>
    </p:spTree>
    <p:extLst>
      <p:ext uri="{BB962C8B-B14F-4D97-AF65-F5344CB8AC3E}">
        <p14:creationId xmlns:p14="http://schemas.microsoft.com/office/powerpoint/2010/main" val="248331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3. 4</a:t>
            </a:r>
            <a:r>
              <a:rPr lang="en-US" baseline="0" dirty="0"/>
              <a:t> N, 4 N</a:t>
            </a:r>
          </a:p>
          <a:p>
            <a:r>
              <a:rPr lang="en-US" baseline="0" dirty="0"/>
              <a:t>4. 3 N, 3 N</a:t>
            </a:r>
          </a:p>
          <a:p>
            <a:r>
              <a:rPr lang="en-US" baseline="0" dirty="0"/>
              <a:t>5. No (there is some friction involved in the spring scales and that can cause unequal force readings)</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10</a:t>
            </a:fld>
            <a:endParaRPr lang="en-US"/>
          </a:p>
        </p:txBody>
      </p:sp>
    </p:spTree>
    <p:extLst>
      <p:ext uri="{BB962C8B-B14F-4D97-AF65-F5344CB8AC3E}">
        <p14:creationId xmlns:p14="http://schemas.microsoft.com/office/powerpoint/2010/main" val="14185535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i="1" dirty="0"/>
              <a:t>Dragonfly: NASA and the Crisis Aboard Mir</a:t>
            </a:r>
            <a:r>
              <a:rPr lang="en-US" dirty="0"/>
              <a:t> by Bryan </a:t>
            </a:r>
            <a:r>
              <a:rPr lang="en-US" dirty="0" err="1"/>
              <a:t>Burrough</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100</a:t>
            </a:fld>
            <a:endParaRPr lang="en-US"/>
          </a:p>
        </p:txBody>
      </p:sp>
    </p:spTree>
    <p:extLst>
      <p:ext uri="{BB962C8B-B14F-4D97-AF65-F5344CB8AC3E}">
        <p14:creationId xmlns:p14="http://schemas.microsoft.com/office/powerpoint/2010/main" val="9275531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101</a:t>
            </a:fld>
            <a:endParaRPr lang="en-US"/>
          </a:p>
        </p:txBody>
      </p:sp>
    </p:spTree>
    <p:extLst>
      <p:ext uri="{BB962C8B-B14F-4D97-AF65-F5344CB8AC3E}">
        <p14:creationId xmlns:p14="http://schemas.microsoft.com/office/powerpoint/2010/main" val="40194469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102</a:t>
            </a:fld>
            <a:endParaRPr lang="en-US"/>
          </a:p>
        </p:txBody>
      </p:sp>
    </p:spTree>
    <p:extLst>
      <p:ext uri="{BB962C8B-B14F-4D97-AF65-F5344CB8AC3E}">
        <p14:creationId xmlns:p14="http://schemas.microsoft.com/office/powerpoint/2010/main" val="5961027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103</a:t>
            </a:fld>
            <a:endParaRPr lang="en-US"/>
          </a:p>
        </p:txBody>
      </p:sp>
    </p:spTree>
    <p:extLst>
      <p:ext uri="{BB962C8B-B14F-4D97-AF65-F5344CB8AC3E}">
        <p14:creationId xmlns:p14="http://schemas.microsoft.com/office/powerpoint/2010/main" val="25490739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 is period and r</a:t>
            </a:r>
            <a:r>
              <a:rPr lang="en-US" baseline="0" dirty="0"/>
              <a:t> is average orbital radius</a:t>
            </a:r>
            <a:endParaRPr lang="en-US" dirty="0"/>
          </a:p>
        </p:txBody>
      </p:sp>
      <p:sp>
        <p:nvSpPr>
          <p:cNvPr id="4" name="Slide Number Placeholder 3"/>
          <p:cNvSpPr>
            <a:spLocks noGrp="1"/>
          </p:cNvSpPr>
          <p:nvPr>
            <p:ph type="sldNum" sz="quarter" idx="10"/>
          </p:nvPr>
        </p:nvSpPr>
        <p:spPr/>
        <p:txBody>
          <a:bodyPr/>
          <a:lstStyle/>
          <a:p>
            <a:fld id="{847F6185-6285-4FEC-8CF6-962D1C733E47}" type="slidenum">
              <a:rPr lang="en-US" smtClean="0"/>
              <a:t>104</a:t>
            </a:fld>
            <a:endParaRPr lang="en-US"/>
          </a:p>
        </p:txBody>
      </p:sp>
    </p:spTree>
    <p:extLst>
      <p:ext uri="{BB962C8B-B14F-4D97-AF65-F5344CB8AC3E}">
        <p14:creationId xmlns:p14="http://schemas.microsoft.com/office/powerpoint/2010/main" val="18359251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sym typeface="Wingdings" pitchFamily="2" charset="2"/>
                            </a:rPr>
                          </m:ctrlPr>
                        </m:fPr>
                        <m:num>
                          <m:sSup>
                            <m:sSupPr>
                              <m:ctrlPr>
                                <a:rPr lang="en-US" sz="1200" b="0" i="1" smtClean="0">
                                  <a:latin typeface="Cambria Math" panose="02040503050406030204" pitchFamily="18" charset="0"/>
                                  <a:sym typeface="Wingdings" pitchFamily="2" charset="2"/>
                                </a:rPr>
                              </m:ctrlPr>
                            </m:sSupPr>
                            <m:e>
                              <m:r>
                                <a:rPr lang="en-US" sz="1200" b="0" i="1" smtClean="0">
                                  <a:latin typeface="Cambria Math"/>
                                  <a:sym typeface="Wingdings" pitchFamily="2" charset="2"/>
                                </a:rPr>
                                <m:t>𝑇</m:t>
                              </m:r>
                            </m:e>
                            <m:sup>
                              <m:r>
                                <a:rPr lang="en-US" sz="1200" b="0" i="1" smtClean="0">
                                  <a:latin typeface="Cambria Math"/>
                                  <a:sym typeface="Wingdings" pitchFamily="2" charset="2"/>
                                </a:rPr>
                                <m:t>2</m:t>
                              </m:r>
                            </m:sup>
                          </m:sSup>
                        </m:num>
                        <m:den>
                          <m:sSup>
                            <m:sSupPr>
                              <m:ctrlPr>
                                <a:rPr lang="en-US" sz="1200" b="0" i="1" smtClean="0">
                                  <a:latin typeface="Cambria Math" panose="02040503050406030204" pitchFamily="18" charset="0"/>
                                  <a:sym typeface="Wingdings" pitchFamily="2" charset="2"/>
                                </a:rPr>
                              </m:ctrlPr>
                            </m:sSupPr>
                            <m:e>
                              <m:r>
                                <a:rPr lang="en-US" sz="1200" b="0" i="1" smtClean="0">
                                  <a:latin typeface="Cambria Math"/>
                                  <a:sym typeface="Wingdings" pitchFamily="2" charset="2"/>
                                </a:rPr>
                                <m:t>𝑟</m:t>
                              </m:r>
                            </m:e>
                            <m:sup>
                              <m:r>
                                <a:rPr lang="en-US" sz="1200" b="0" i="1" smtClean="0">
                                  <a:latin typeface="Cambria Math"/>
                                  <a:sym typeface="Wingdings" pitchFamily="2" charset="2"/>
                                </a:rPr>
                                <m:t>3</m:t>
                              </m:r>
                            </m:sup>
                          </m:sSup>
                        </m:den>
                      </m:f>
                      <m:r>
                        <a:rPr lang="en-US" sz="1200" b="0" i="1" smtClean="0">
                          <a:latin typeface="Cambria Math"/>
                          <a:sym typeface="Wingdings" pitchFamily="2" charset="2"/>
                        </a:rPr>
                        <m:t>=</m:t>
                      </m:r>
                      <m:f>
                        <m:fPr>
                          <m:ctrlPr>
                            <a:rPr lang="en-US" sz="1200" b="0" i="1" smtClean="0">
                              <a:latin typeface="Cambria Math" panose="02040503050406030204" pitchFamily="18" charset="0"/>
                              <a:sym typeface="Wingdings" pitchFamily="2" charset="2"/>
                            </a:rPr>
                          </m:ctrlPr>
                        </m:fPr>
                        <m:num>
                          <m:r>
                            <a:rPr lang="en-US" sz="1200" b="0" i="1" smtClean="0">
                              <a:latin typeface="Cambria Math"/>
                              <a:sym typeface="Wingdings" pitchFamily="2" charset="2"/>
                            </a:rPr>
                            <m:t>4</m:t>
                          </m:r>
                          <m:sSup>
                            <m:sSupPr>
                              <m:ctrlPr>
                                <a:rPr lang="en-US" sz="1200" b="0" i="1" smtClean="0">
                                  <a:latin typeface="Cambria Math" panose="02040503050406030204" pitchFamily="18" charset="0"/>
                                  <a:sym typeface="Wingdings" pitchFamily="2" charset="2"/>
                                </a:rPr>
                              </m:ctrlPr>
                            </m:sSupPr>
                            <m:e>
                              <m:r>
                                <a:rPr lang="en-US" sz="1200" b="0" i="1" smtClean="0">
                                  <a:latin typeface="Cambria Math"/>
                                  <a:sym typeface="Wingdings" pitchFamily="2" charset="2"/>
                                </a:rPr>
                                <m:t>𝜋</m:t>
                              </m:r>
                            </m:e>
                            <m:sup>
                              <m:r>
                                <a:rPr lang="en-US" sz="1200" b="0" i="1" smtClean="0">
                                  <a:latin typeface="Cambria Math"/>
                                  <a:sym typeface="Wingdings" pitchFamily="2" charset="2"/>
                                </a:rPr>
                                <m:t>2</m:t>
                              </m:r>
                            </m:sup>
                          </m:sSup>
                        </m:num>
                        <m:den>
                          <m:r>
                            <a:rPr lang="en-US" sz="1200" b="0" i="1" smtClean="0">
                              <a:latin typeface="Cambria Math"/>
                              <a:sym typeface="Wingdings" pitchFamily="2" charset="2"/>
                            </a:rPr>
                            <m:t>𝐺𝑀</m:t>
                          </m:r>
                        </m:den>
                      </m:f>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=2.279×</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8</m:t>
                          </m:r>
                        </m:sup>
                      </m:sSup>
                      <m:r>
                        <a:rPr lang="en-US" b="0" i="1" smtClean="0">
                          <a:latin typeface="Cambria Math"/>
                        </a:rPr>
                        <m:t> </m:t>
                      </m:r>
                      <m:r>
                        <a:rPr lang="en-US" b="0" i="1" smtClean="0">
                          <a:latin typeface="Cambria Math"/>
                        </a:rPr>
                        <m:t>𝑘𝑚</m:t>
                      </m:r>
                      <m:r>
                        <a:rPr lang="en-US" b="0" i="1" smtClean="0">
                          <a:latin typeface="Cambria Math"/>
                        </a:rPr>
                        <m:t>=2.279×</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11</m:t>
                          </m:r>
                        </m:sup>
                      </m:sSup>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rPr>
                        <m:t>𝑇</m:t>
                      </m:r>
                      <m:r>
                        <a:rPr lang="en-US" b="0" i="1" smtClean="0">
                          <a:latin typeface="Cambria Math"/>
                        </a:rPr>
                        <m:t>=1.881 </m:t>
                      </m:r>
                      <m:r>
                        <a:rPr lang="en-US" b="0" i="1" smtClean="0">
                          <a:latin typeface="Cambria Math"/>
                        </a:rPr>
                        <m:t>𝑦</m:t>
                      </m:r>
                      <m:r>
                        <a:rPr lang="en-US" b="0" i="1" smtClean="0">
                          <a:latin typeface="Cambria Math"/>
                        </a:rPr>
                        <m:t>=59359845.6 </m:t>
                      </m:r>
                      <m:r>
                        <a:rPr lang="en-US" b="0" i="1" smtClean="0">
                          <a:latin typeface="Cambria Math"/>
                        </a:rPr>
                        <m:t>𝑠</m:t>
                      </m:r>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59359845.6 </m:t>
                                  </m:r>
                                  <m:r>
                                    <a:rPr lang="en-US" b="0" i="1" smtClean="0">
                                      <a:latin typeface="Cambria Math"/>
                                    </a:rPr>
                                    <m:t>𝑠</m:t>
                                  </m:r>
                                </m:e>
                              </m:d>
                            </m:e>
                            <m:sup>
                              <m:r>
                                <a:rPr lang="en-US" b="0" i="1" smtClean="0">
                                  <a:latin typeface="Cambria Math"/>
                                </a:rPr>
                                <m:t>2</m:t>
                              </m:r>
                            </m:sup>
                          </m:sSup>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2.279×</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11</m:t>
                                      </m:r>
                                    </m:sup>
                                  </m:sSup>
                                  <m:r>
                                    <a:rPr lang="en-US" b="0" i="1" smtClean="0">
                                      <a:latin typeface="Cambria Math"/>
                                    </a:rPr>
                                    <m:t> </m:t>
                                  </m:r>
                                  <m:r>
                                    <a:rPr lang="en-US" b="0" i="1" smtClean="0">
                                      <a:latin typeface="Cambria Math"/>
                                    </a:rPr>
                                    <m:t>𝑚</m:t>
                                  </m:r>
                                </m:e>
                              </m:d>
                            </m:e>
                            <m:sup>
                              <m:r>
                                <a:rPr lang="en-US" b="0" i="1" smtClean="0">
                                  <a:latin typeface="Cambria Math"/>
                                </a:rPr>
                                <m:t>3</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4</m:t>
                          </m:r>
                          <m:sSup>
                            <m:sSupPr>
                              <m:ctrlPr>
                                <a:rPr lang="en-US" b="0" i="1" smtClean="0">
                                  <a:latin typeface="Cambria Math" panose="02040503050406030204" pitchFamily="18" charset="0"/>
                                </a:rPr>
                              </m:ctrlPr>
                            </m:sSupPr>
                            <m:e>
                              <m:r>
                                <a:rPr lang="en-US" b="0" i="1" smtClean="0">
                                  <a:latin typeface="Cambria Math"/>
                                </a:rPr>
                                <m:t>𝜋</m:t>
                              </m:r>
                            </m:e>
                            <m:sup>
                              <m:r>
                                <a:rPr lang="en-US" b="0" i="1" smtClean="0">
                                  <a:latin typeface="Cambria Math"/>
                                </a:rPr>
                                <m:t>2</m:t>
                              </m:r>
                            </m:sup>
                          </m:sSup>
                        </m:num>
                        <m:den>
                          <m:d>
                            <m:dPr>
                              <m:ctrlPr>
                                <a:rPr lang="en-US" b="0" i="1" smtClean="0">
                                  <a:latin typeface="Cambria Math" panose="02040503050406030204" pitchFamily="18" charset="0"/>
                                </a:rPr>
                              </m:ctrlPr>
                            </m:dPr>
                            <m:e>
                              <m:r>
                                <a:rPr lang="en-US" b="0" i="1" smtClean="0">
                                  <a:latin typeface="Cambria Math"/>
                                </a:rPr>
                                <m:t>6.673×</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−11</m:t>
                                  </m:r>
                                </m:sup>
                              </m:sSup>
                              <m:f>
                                <m:fPr>
                                  <m:ctrlPr>
                                    <a:rPr lang="en-US" b="0" i="1" smtClean="0">
                                      <a:latin typeface="Cambria Math" panose="02040503050406030204" pitchFamily="18" charset="0"/>
                                    </a:rPr>
                                  </m:ctrlPr>
                                </m:fPr>
                                <m:num>
                                  <m:r>
                                    <a:rPr lang="en-US" b="0" i="1" smtClean="0">
                                      <a:latin typeface="Cambria Math"/>
                                    </a:rPr>
                                    <m:t>𝑁</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num>
                                <m:den>
                                  <m:r>
                                    <a:rPr lang="en-US" b="0" i="1" smtClean="0">
                                      <a:latin typeface="Cambria Math"/>
                                    </a:rPr>
                                    <m:t>𝑘</m:t>
                                  </m:r>
                                  <m:sSup>
                                    <m:sSupPr>
                                      <m:ctrlPr>
                                        <a:rPr lang="en-US" b="0" i="1" smtClean="0">
                                          <a:latin typeface="Cambria Math" panose="02040503050406030204" pitchFamily="18" charset="0"/>
                                        </a:rPr>
                                      </m:ctrlPr>
                                    </m:sSupPr>
                                    <m:e>
                                      <m:r>
                                        <a:rPr lang="en-US" b="0" i="1" smtClean="0">
                                          <a:latin typeface="Cambria Math"/>
                                        </a:rPr>
                                        <m:t>𝑔</m:t>
                                      </m:r>
                                    </m:e>
                                    <m:sup>
                                      <m:r>
                                        <a:rPr lang="en-US" b="0" i="1" smtClean="0">
                                          <a:latin typeface="Cambria Math"/>
                                        </a:rPr>
                                        <m:t>2</m:t>
                                      </m:r>
                                    </m:sup>
                                  </m:sSup>
                                </m:den>
                              </m:f>
                            </m:e>
                          </m:d>
                          <m:r>
                            <a:rPr lang="en-US" b="0" i="1" smtClean="0">
                              <a:latin typeface="Cambria Math"/>
                            </a:rPr>
                            <m:t>𝑀</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235129.2</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num>
                        <m:den>
                          <m:r>
                            <a:rPr lang="en-US" b="0" i="1" smtClean="0">
                              <a:latin typeface="Cambria Math"/>
                            </a:rPr>
                            <m:t>𝑘𝑔</m:t>
                          </m:r>
                        </m:den>
                      </m:f>
                      <m:r>
                        <a:rPr lang="en-US" b="0" i="1" smtClean="0">
                          <a:latin typeface="Cambria Math"/>
                        </a:rPr>
                        <m:t> </m:t>
                      </m:r>
                      <m:r>
                        <a:rPr lang="en-US" b="0" i="1" smtClean="0">
                          <a:latin typeface="Cambria Math"/>
                        </a:rPr>
                        <m:t>𝑀</m:t>
                      </m:r>
                      <m:r>
                        <a:rPr lang="en-US" b="0" i="1" smtClean="0">
                          <a:latin typeface="Cambria Math"/>
                        </a:rPr>
                        <m:t>=4.6730×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35</m:t>
                          </m:r>
                        </m:sup>
                      </m:sSup>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𝑀</m:t>
                      </m:r>
                      <m:r>
                        <a:rPr lang="en-US" b="0" i="1" smtClean="0">
                          <a:latin typeface="Cambria Math"/>
                        </a:rPr>
                        <m:t>=1.99×</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30</m:t>
                          </m:r>
                        </m:sup>
                      </m:sSup>
                      <m:r>
                        <a:rPr lang="en-US" b="0" i="1" smtClean="0">
                          <a:latin typeface="Cambria Math"/>
                        </a:rPr>
                        <m:t> </m:t>
                      </m:r>
                      <m:r>
                        <a:rPr lang="en-US" b="0" i="1" smtClean="0">
                          <a:latin typeface="Cambria Math"/>
                        </a:rPr>
                        <m:t>𝑘𝑔</m:t>
                      </m:r>
                    </m:oMath>
                  </m:oMathPara>
                </a14:m>
                <a:endParaRPr lang="en-US" b="0" dirty="0"/>
              </a:p>
              <a:p>
                <a:endParaRPr lang="en-US" dirty="0"/>
              </a:p>
              <a:p>
                <a:endParaRPr lang="en-US" dirty="0"/>
              </a:p>
            </p:txBody>
          </p:sp>
        </mc:Choice>
        <mc:Fallback xmlns="">
          <p:sp>
            <p:nvSpPr>
              <p:cNvPr id="3" name="Notes Placeholder 2"/>
              <p:cNvSpPr>
                <a:spLocks noGrp="1"/>
              </p:cNvSpPr>
              <p:nvPr>
                <p:ph type="body" idx="1"/>
              </p:nvPr>
            </p:nvSpPr>
            <p:spPr/>
            <p:txBody>
              <a:bodyPr/>
              <a:lstStyle/>
              <a:p>
                <a:r>
                  <a:rPr lang="en-US" sz="1200" b="0" i="0" smtClean="0">
                    <a:latin typeface="Cambria Math"/>
                    <a:sym typeface="Wingdings" pitchFamily="2" charset="2"/>
                  </a:rPr>
                  <a:t>𝑇^2</a:t>
                </a:r>
                <a:r>
                  <a:rPr lang="en-US" sz="1200" b="0" i="0" smtClean="0">
                    <a:latin typeface="Cambria Math"/>
                    <a:sym typeface="Wingdings" pitchFamily="2" charset="2"/>
                  </a:rPr>
                  <a:t>/</a:t>
                </a:r>
                <a:r>
                  <a:rPr lang="en-US" sz="1200" b="0" i="0" smtClean="0">
                    <a:latin typeface="Cambria Math"/>
                    <a:sym typeface="Wingdings" pitchFamily="2" charset="2"/>
                  </a:rPr>
                  <a:t>𝑟^3 =(4𝜋^2)/𝐺𝑀</a:t>
                </a:r>
                <a:endParaRPr lang="en-US" dirty="0" smtClean="0"/>
              </a:p>
              <a:p>
                <a:r>
                  <a:rPr lang="en-US" b="0" i="0" smtClean="0">
                    <a:latin typeface="Cambria Math"/>
                  </a:rPr>
                  <a:t>𝑟=2.279×〖10〗^8  𝑘𝑚=2.279×〖10〗^11  𝑚, 𝑇=1.881 𝑦=59359845.6 𝑠</a:t>
                </a:r>
                <a:endParaRPr lang="en-US" b="0" dirty="0" smtClean="0"/>
              </a:p>
              <a:p>
                <a:r>
                  <a:rPr lang="en-US" b="0" i="0" smtClean="0">
                    <a:latin typeface="Cambria Math"/>
                  </a:rPr>
                  <a:t>(59359845.6 𝑠)^2/(2.279×〖10〗^11  𝑚)^3 =(4𝜋^2)/(6.673×〖10〗^(−11)  (𝑁𝑚^2)/(𝑘𝑔^2 ))𝑀</a:t>
                </a:r>
                <a:endParaRPr lang="en-US" b="0" dirty="0" smtClean="0"/>
              </a:p>
              <a:p>
                <a:r>
                  <a:rPr lang="en-US" b="0" i="0" smtClean="0">
                    <a:latin typeface="Cambria Math"/>
                  </a:rPr>
                  <a:t>235129.2 𝑚^3/𝑘𝑔  𝑀=4.6730×〖10〗^35  𝑚^3</a:t>
                </a:r>
                <a:endParaRPr lang="en-US" b="0" dirty="0" smtClean="0"/>
              </a:p>
              <a:p>
                <a:r>
                  <a:rPr lang="en-US" b="0" i="0" smtClean="0">
                    <a:latin typeface="Cambria Math"/>
                  </a:rPr>
                  <a:t>𝑀=1.99×〖10〗^30  𝑘𝑔</a:t>
                </a:r>
                <a:endParaRPr lang="en-US" b="0" dirty="0" smtClean="0"/>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847F6185-6285-4FEC-8CF6-962D1C733E47}" type="slidenum">
              <a:rPr lang="en-US" smtClean="0"/>
              <a:t>105</a:t>
            </a:fld>
            <a:endParaRPr lang="en-US"/>
          </a:p>
        </p:txBody>
      </p:sp>
    </p:spTree>
    <p:extLst>
      <p:ext uri="{BB962C8B-B14F-4D97-AF65-F5344CB8AC3E}">
        <p14:creationId xmlns:p14="http://schemas.microsoft.com/office/powerpoint/2010/main" val="5720877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106</a:t>
            </a:fld>
            <a:endParaRPr lang="en-US"/>
          </a:p>
        </p:txBody>
      </p:sp>
    </p:spTree>
    <p:extLst>
      <p:ext uri="{BB962C8B-B14F-4D97-AF65-F5344CB8AC3E}">
        <p14:creationId xmlns:p14="http://schemas.microsoft.com/office/powerpoint/2010/main" val="346989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F6185-6285-4FEC-8CF6-962D1C733E47}" type="slidenum">
              <a:rPr lang="en-US" smtClean="0"/>
              <a:t>11</a:t>
            </a:fld>
            <a:endParaRPr lang="en-US"/>
          </a:p>
        </p:txBody>
      </p:sp>
    </p:spTree>
    <p:extLst>
      <p:ext uri="{BB962C8B-B14F-4D97-AF65-F5344CB8AC3E}">
        <p14:creationId xmlns:p14="http://schemas.microsoft.com/office/powerpoint/2010/main" val="142388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0818" y="601724"/>
            <a:ext cx="6477805" cy="2190535"/>
          </a:xfrm>
        </p:spPr>
        <p:txBody>
          <a:bodyPr bIns="0" anchor="b">
            <a:normAutofit/>
          </a:bodyPr>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1330818" y="2793056"/>
            <a:ext cx="6477804" cy="733216"/>
          </a:xfrm>
        </p:spPr>
        <p:txBody>
          <a:bodyPr tIns="91440" bIns="91440">
            <a:normAutofit/>
          </a:bodyPr>
          <a:lstStyle>
            <a:lvl1pPr marL="0" indent="0" algn="ctr">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2281C4-54F1-4751-BFB6-BDC68B8ABDE4}" type="datetimeFigureOut">
              <a:rPr lang="en-US" smtClean="0"/>
              <a:t>10/4/2022</a:t>
            </a:fld>
            <a:endParaRPr lang="en-US"/>
          </a:p>
        </p:txBody>
      </p:sp>
      <p:sp>
        <p:nvSpPr>
          <p:cNvPr id="5" name="Footer Placeholder 4"/>
          <p:cNvSpPr>
            <a:spLocks noGrp="1"/>
          </p:cNvSpPr>
          <p:nvPr>
            <p:ph type="ftr" sz="quarter" idx="11"/>
          </p:nvPr>
        </p:nvSpPr>
        <p:spPr>
          <a:xfrm>
            <a:off x="1088684" y="246981"/>
            <a:ext cx="4220081" cy="231901"/>
          </a:xfrm>
        </p:spPr>
        <p:txBody>
          <a:bodyPr/>
          <a:lstStyle/>
          <a:p>
            <a:endParaRPr lang="en-US"/>
          </a:p>
        </p:txBody>
      </p:sp>
      <p:sp>
        <p:nvSpPr>
          <p:cNvPr id="6" name="Slide Number Placeholder 5"/>
          <p:cNvSpPr>
            <a:spLocks noGrp="1"/>
          </p:cNvSpPr>
          <p:nvPr>
            <p:ph type="sldNum" sz="quarter" idx="12"/>
          </p:nvPr>
        </p:nvSpPr>
        <p:spPr>
          <a:xfrm>
            <a:off x="357626" y="599230"/>
            <a:ext cx="608264" cy="377684"/>
          </a:xfrm>
        </p:spPr>
        <p:txBody>
          <a:bodyPr/>
          <a:lstStyle/>
          <a:p>
            <a:fld id="{AD7621FF-123B-43C1-A4BB-6B911CA3BD67}" type="slidenum">
              <a:rPr lang="en-US" smtClean="0"/>
              <a:t>‹#›</a:t>
            </a:fld>
            <a:endParaRPr lang="en-US"/>
          </a:p>
        </p:txBody>
      </p:sp>
    </p:spTree>
    <p:extLst>
      <p:ext uri="{BB962C8B-B14F-4D97-AF65-F5344CB8AC3E}">
        <p14:creationId xmlns:p14="http://schemas.microsoft.com/office/powerpoint/2010/main" val="20733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2281C4-54F1-4751-BFB6-BDC68B8ABDE4}"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621FF-123B-43C1-A4BB-6B911CA3BD67}" type="slidenum">
              <a:rPr lang="en-US" smtClean="0"/>
              <a:t>‹#›</a:t>
            </a:fld>
            <a:endParaRPr lang="en-US"/>
          </a:p>
        </p:txBody>
      </p:sp>
    </p:spTree>
    <p:extLst>
      <p:ext uri="{BB962C8B-B14F-4D97-AF65-F5344CB8AC3E}">
        <p14:creationId xmlns:p14="http://schemas.microsoft.com/office/powerpoint/2010/main" val="3602699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289"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638991" cy="34949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2281C4-54F1-4751-BFB6-BDC68B8ABDE4}"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621FF-123B-43C1-A4BB-6B911CA3BD67}" type="slidenum">
              <a:rPr lang="en-US" smtClean="0"/>
              <a:t>‹#›</a:t>
            </a:fld>
            <a:endParaRPr lang="en-US"/>
          </a:p>
        </p:txBody>
      </p:sp>
    </p:spTree>
    <p:extLst>
      <p:ext uri="{BB962C8B-B14F-4D97-AF65-F5344CB8AC3E}">
        <p14:creationId xmlns:p14="http://schemas.microsoft.com/office/powerpoint/2010/main" val="113212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71500"/>
            <a:ext cx="8001000" cy="857250"/>
          </a:xfrm>
        </p:spPr>
        <p:txBody>
          <a:bodyPr/>
          <a:lstStyle/>
          <a:p>
            <a:r>
              <a:rPr lang="en-US"/>
              <a:t>Click to edit Master title style</a:t>
            </a:r>
          </a:p>
        </p:txBody>
      </p:sp>
      <p:sp>
        <p:nvSpPr>
          <p:cNvPr id="3" name="Text Placeholder 2"/>
          <p:cNvSpPr>
            <a:spLocks noGrp="1"/>
          </p:cNvSpPr>
          <p:nvPr>
            <p:ph type="body" sz="half" idx="1"/>
          </p:nvPr>
        </p:nvSpPr>
        <p:spPr>
          <a:xfrm>
            <a:off x="914400" y="1771650"/>
            <a:ext cx="3924300" cy="280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771650"/>
            <a:ext cx="3924300" cy="280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8516FB8-0B50-4412-A213-1C0D73BF672B}" type="slidenum">
              <a:rPr lang="en-US"/>
              <a:pPr>
                <a:defRPr/>
              </a:pPr>
              <a:t>‹#›</a:t>
            </a:fld>
            <a:endParaRPr lang="en-US"/>
          </a:p>
        </p:txBody>
      </p:sp>
    </p:spTree>
    <p:extLst>
      <p:ext uri="{BB962C8B-B14F-4D97-AF65-F5344CB8AC3E}">
        <p14:creationId xmlns:p14="http://schemas.microsoft.com/office/powerpoint/2010/main" val="187086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171451"/>
            <a:ext cx="8510588" cy="994172"/>
          </a:xfrm>
        </p:spPr>
        <p:txBody>
          <a:bodyPr/>
          <a:lstStyle/>
          <a:p>
            <a:r>
              <a:rPr lang="en-US"/>
              <a:t>Click to edit Master title style</a:t>
            </a:r>
          </a:p>
        </p:txBody>
      </p:sp>
      <p:sp>
        <p:nvSpPr>
          <p:cNvPr id="3" name="Text Placeholder 2"/>
          <p:cNvSpPr>
            <a:spLocks noGrp="1"/>
          </p:cNvSpPr>
          <p:nvPr>
            <p:ph type="body" sz="half" idx="1"/>
          </p:nvPr>
        </p:nvSpPr>
        <p:spPr>
          <a:xfrm>
            <a:off x="301626" y="1257301"/>
            <a:ext cx="4194175" cy="3317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1" y="1257300"/>
            <a:ext cx="4194175" cy="1601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1" y="2972992"/>
            <a:ext cx="4194175" cy="160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AFDFE20-47C3-4A69-8718-094D2D7BCD41}" type="slidenum">
              <a:rPr lang="en-US"/>
              <a:pPr>
                <a:defRPr/>
              </a:pPr>
              <a:t>‹#›</a:t>
            </a:fld>
            <a:endParaRPr lang="en-US"/>
          </a:p>
        </p:txBody>
      </p:sp>
    </p:spTree>
    <p:extLst>
      <p:ext uri="{BB962C8B-B14F-4D97-AF65-F5344CB8AC3E}">
        <p14:creationId xmlns:p14="http://schemas.microsoft.com/office/powerpoint/2010/main" val="3418988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171451"/>
            <a:ext cx="8510588" cy="994172"/>
          </a:xfrm>
        </p:spPr>
        <p:txBody>
          <a:bodyPr/>
          <a:lstStyle/>
          <a:p>
            <a:r>
              <a:rPr lang="en-US"/>
              <a:t>Click to edit Master title style</a:t>
            </a:r>
          </a:p>
        </p:txBody>
      </p:sp>
      <p:sp>
        <p:nvSpPr>
          <p:cNvPr id="3" name="Text Placeholder 2"/>
          <p:cNvSpPr>
            <a:spLocks noGrp="1"/>
          </p:cNvSpPr>
          <p:nvPr>
            <p:ph type="body" sz="half" idx="1"/>
          </p:nvPr>
        </p:nvSpPr>
        <p:spPr>
          <a:xfrm>
            <a:off x="301626" y="1257301"/>
            <a:ext cx="4194175" cy="3317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257301"/>
            <a:ext cx="4194175" cy="3317081"/>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B1D7A2-3C34-4EBD-95D2-793579B56475}" type="slidenum">
              <a:rPr lang="en-US"/>
              <a:pPr>
                <a:defRPr/>
              </a:pPr>
              <a:t>‹#›</a:t>
            </a:fld>
            <a:endParaRPr lang="en-US"/>
          </a:p>
        </p:txBody>
      </p:sp>
    </p:spTree>
    <p:extLst>
      <p:ext uri="{BB962C8B-B14F-4D97-AF65-F5344CB8AC3E}">
        <p14:creationId xmlns:p14="http://schemas.microsoft.com/office/powerpoint/2010/main" val="181342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2281C4-54F1-4751-BFB6-BDC68B8ABDE4}"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621FF-123B-43C1-A4BB-6B911CA3BD67}" type="slidenum">
              <a:rPr lang="en-US" smtClean="0"/>
              <a:t>‹#›</a:t>
            </a:fld>
            <a:endParaRPr lang="en-US"/>
          </a:p>
        </p:txBody>
      </p:sp>
    </p:spTree>
    <p:extLst>
      <p:ext uri="{BB962C8B-B14F-4D97-AF65-F5344CB8AC3E}">
        <p14:creationId xmlns:p14="http://schemas.microsoft.com/office/powerpoint/2010/main" val="54499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0210" y="881275"/>
            <a:ext cx="8675189" cy="1004676"/>
          </a:xfrm>
        </p:spPr>
        <p:txBody>
          <a:bodyPr anchor="b">
            <a:normAutofit/>
          </a:bodyPr>
          <a:lstStyle>
            <a:lvl1pPr algn="ctr">
              <a:defRPr sz="2700"/>
            </a:lvl1pPr>
          </a:lstStyle>
          <a:p>
            <a:r>
              <a:rPr lang="en-US"/>
              <a:t>Click to edit Master title style</a:t>
            </a:r>
            <a:endParaRPr lang="en-US" dirty="0"/>
          </a:p>
        </p:txBody>
      </p:sp>
      <p:sp>
        <p:nvSpPr>
          <p:cNvPr id="3" name="Text Placeholder 2"/>
          <p:cNvSpPr>
            <a:spLocks noGrp="1"/>
          </p:cNvSpPr>
          <p:nvPr>
            <p:ph type="body" idx="1"/>
          </p:nvPr>
        </p:nvSpPr>
        <p:spPr>
          <a:xfrm>
            <a:off x="228601" y="1885950"/>
            <a:ext cx="8686798" cy="2666999"/>
          </a:xfrm>
        </p:spPr>
        <p:txBody>
          <a:bodyPr tIns="91440">
            <a:normAutofit/>
          </a:bodyPr>
          <a:lstStyle>
            <a:lvl1pPr marL="0" indent="0" algn="ctr">
              <a:buNone/>
              <a:defRPr sz="240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022281C4-54F1-4751-BFB6-BDC68B8ABDE4}"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621FF-123B-43C1-A4BB-6B911CA3BD67}" type="slidenum">
              <a:rPr lang="en-US" smtClean="0"/>
              <a:t>‹#›</a:t>
            </a:fld>
            <a:endParaRPr lang="en-US"/>
          </a:p>
        </p:txBody>
      </p:sp>
    </p:spTree>
    <p:extLst>
      <p:ext uri="{BB962C8B-B14F-4D97-AF65-F5344CB8AC3E}">
        <p14:creationId xmlns:p14="http://schemas.microsoft.com/office/powerpoint/2010/main" val="336139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0" y="889232"/>
            <a:ext cx="4451989" cy="373991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0605" y="895350"/>
            <a:ext cx="4453395" cy="37322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22281C4-54F1-4751-BFB6-BDC68B8ABDE4}"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621FF-123B-43C1-A4BB-6B911CA3BD67}" type="slidenum">
              <a:rPr lang="en-US" smtClean="0"/>
              <a:t>‹#›</a:t>
            </a:fld>
            <a:endParaRPr lang="en-US"/>
          </a:p>
        </p:txBody>
      </p:sp>
    </p:spTree>
    <p:extLst>
      <p:ext uri="{BB962C8B-B14F-4D97-AF65-F5344CB8AC3E}">
        <p14:creationId xmlns:p14="http://schemas.microsoft.com/office/powerpoint/2010/main" val="141703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110"/>
            <a:ext cx="9144000" cy="792239"/>
          </a:xfrm>
        </p:spPr>
        <p:txBody>
          <a:bodyPr/>
          <a:lstStyle/>
          <a:p>
            <a:r>
              <a:rPr lang="en-US" dirty="0"/>
              <a:t>Click to edit Master title style</a:t>
            </a:r>
          </a:p>
        </p:txBody>
      </p:sp>
      <p:sp>
        <p:nvSpPr>
          <p:cNvPr id="3" name="Text Placeholder 2"/>
          <p:cNvSpPr>
            <a:spLocks noGrp="1"/>
          </p:cNvSpPr>
          <p:nvPr>
            <p:ph type="body" idx="1"/>
          </p:nvPr>
        </p:nvSpPr>
        <p:spPr>
          <a:xfrm>
            <a:off x="0" y="882104"/>
            <a:ext cx="4509596"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0" y="1485644"/>
            <a:ext cx="4509596" cy="314350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49626" y="884695"/>
            <a:ext cx="439437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49626" y="1483560"/>
            <a:ext cx="4394374" cy="31455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22281C4-54F1-4751-BFB6-BDC68B8ABDE4}"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7621FF-123B-43C1-A4BB-6B911CA3BD67}" type="slidenum">
              <a:rPr lang="en-US" smtClean="0"/>
              <a:t>‹#›</a:t>
            </a:fld>
            <a:endParaRPr lang="en-US"/>
          </a:p>
        </p:txBody>
      </p:sp>
    </p:spTree>
    <p:extLst>
      <p:ext uri="{BB962C8B-B14F-4D97-AF65-F5344CB8AC3E}">
        <p14:creationId xmlns:p14="http://schemas.microsoft.com/office/powerpoint/2010/main" val="7733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2281C4-54F1-4751-BFB6-BDC68B8ABDE4}"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7621FF-123B-43C1-A4BB-6B911CA3BD67}" type="slidenum">
              <a:rPr lang="en-US" smtClean="0"/>
              <a:t>‹#›</a:t>
            </a:fld>
            <a:endParaRPr lang="en-US"/>
          </a:p>
        </p:txBody>
      </p:sp>
    </p:spTree>
    <p:extLst>
      <p:ext uri="{BB962C8B-B14F-4D97-AF65-F5344CB8AC3E}">
        <p14:creationId xmlns:p14="http://schemas.microsoft.com/office/powerpoint/2010/main" val="88733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281C4-54F1-4751-BFB6-BDC68B8ABDE4}"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7621FF-123B-43C1-A4BB-6B911CA3BD67}" type="slidenum">
              <a:rPr lang="en-US" smtClean="0"/>
              <a:t>‹#›</a:t>
            </a:fld>
            <a:endParaRPr lang="en-US"/>
          </a:p>
        </p:txBody>
      </p:sp>
    </p:spTree>
    <p:extLst>
      <p:ext uri="{BB962C8B-B14F-4D97-AF65-F5344CB8AC3E}">
        <p14:creationId xmlns:p14="http://schemas.microsoft.com/office/powerpoint/2010/main" val="423850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221475" cy="1804889"/>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547743" y="599230"/>
            <a:ext cx="4509353" cy="349412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221475"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22281C4-54F1-4751-BFB6-BDC68B8ABDE4}"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621FF-123B-43C1-A4BB-6B911CA3BD67}" type="slidenum">
              <a:rPr lang="en-US" smtClean="0"/>
              <a:t>‹#›</a:t>
            </a:fld>
            <a:endParaRPr lang="en-US"/>
          </a:p>
        </p:txBody>
      </p:sp>
    </p:spTree>
    <p:extLst>
      <p:ext uri="{BB962C8B-B14F-4D97-AF65-F5344CB8AC3E}">
        <p14:creationId xmlns:p14="http://schemas.microsoft.com/office/powerpoint/2010/main" val="95958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5608041" y="361628"/>
            <a:ext cx="3055900" cy="3861826"/>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441724"/>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24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087747" y="2294700"/>
            <a:ext cx="4143303" cy="1567601"/>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022281C4-54F1-4751-BFB6-BDC68B8ABDE4}" type="datetimeFigureOut">
              <a:rPr lang="en-US" smtClean="0"/>
              <a:t>10/4/2022</a:t>
            </a:fld>
            <a:endParaRPr lang="en-US"/>
          </a:p>
        </p:txBody>
      </p:sp>
      <p:sp>
        <p:nvSpPr>
          <p:cNvPr id="6" name="Footer Placeholder 5"/>
          <p:cNvSpPr>
            <a:spLocks noGrp="1"/>
          </p:cNvSpPr>
          <p:nvPr>
            <p:ph type="ftr" sz="quarter" idx="11"/>
          </p:nvPr>
        </p:nvSpPr>
        <p:spPr>
          <a:xfrm>
            <a:off x="1085537" y="238981"/>
            <a:ext cx="4155753" cy="240698"/>
          </a:xfrm>
        </p:spPr>
        <p:txBody>
          <a:bodyPr/>
          <a:lstStyle/>
          <a:p>
            <a:endParaRPr lang="en-US"/>
          </a:p>
        </p:txBody>
      </p:sp>
      <p:sp>
        <p:nvSpPr>
          <p:cNvPr id="7" name="Slide Number Placeholder 6"/>
          <p:cNvSpPr>
            <a:spLocks noGrp="1"/>
          </p:cNvSpPr>
          <p:nvPr>
            <p:ph type="sldNum" sz="quarter" idx="12"/>
          </p:nvPr>
        </p:nvSpPr>
        <p:spPr/>
        <p:txBody>
          <a:bodyPr/>
          <a:lstStyle/>
          <a:p>
            <a:fld id="{AD7621FF-123B-43C1-A4BB-6B911CA3BD67}" type="slidenum">
              <a:rPr lang="en-US" smtClean="0"/>
              <a:t>‹#›</a:t>
            </a:fld>
            <a:endParaRPr lang="en-US"/>
          </a:p>
        </p:txBody>
      </p:sp>
    </p:spTree>
    <p:extLst>
      <p:ext uri="{BB962C8B-B14F-4D97-AF65-F5344CB8AC3E}">
        <p14:creationId xmlns:p14="http://schemas.microsoft.com/office/powerpoint/2010/main" val="41047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3999" cy="7869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849034"/>
            <a:ext cx="9143998" cy="37545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p:nvPicPr>
        <p:blipFill rotWithShape="1">
          <a:blip r:embed="rId16" cstate="print">
            <a:extLst>
              <a:ext uri="{28A0092B-C50C-407E-A947-70E740481C1C}">
                <a14:useLocalDpi xmlns:a14="http://schemas.microsoft.com/office/drawing/2010/main" val="0"/>
              </a:ext>
            </a:extLst>
          </a:blip>
          <a:srcRect t="1538" b="-1538"/>
          <a:stretch/>
        </p:blipFill>
        <p:spPr>
          <a:xfrm>
            <a:off x="0" y="4597003"/>
            <a:ext cx="9144000" cy="557213"/>
          </a:xfrm>
          <a:prstGeom prst="rect">
            <a:avLst/>
          </a:prstGeom>
        </p:spPr>
      </p:pic>
      <p:cxnSp>
        <p:nvCxnSpPr>
          <p:cNvPr id="12" name="Straight Connector 11"/>
          <p:cNvCxnSpPr/>
          <p:nvPr/>
        </p:nvCxnSpPr>
        <p:spPr>
          <a:xfrm>
            <a:off x="0" y="460360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1088685" y="4759658"/>
            <a:ext cx="4220081"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4" name="Date Placeholder 3"/>
          <p:cNvSpPr>
            <a:spLocks noGrp="1"/>
          </p:cNvSpPr>
          <p:nvPr>
            <p:ph type="dt" sz="half" idx="2"/>
          </p:nvPr>
        </p:nvSpPr>
        <p:spPr>
          <a:xfrm>
            <a:off x="5431560" y="4759657"/>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022281C4-54F1-4751-BFB6-BDC68B8ABDE4}" type="datetimeFigureOut">
              <a:rPr lang="en-US" smtClean="0"/>
              <a:t>10/4/2022</a:t>
            </a:fld>
            <a:endParaRPr lang="en-US"/>
          </a:p>
        </p:txBody>
      </p:sp>
      <p:sp>
        <p:nvSpPr>
          <p:cNvPr id="6" name="Slide Number Placeholder 5"/>
          <p:cNvSpPr>
            <a:spLocks noGrp="1"/>
          </p:cNvSpPr>
          <p:nvPr>
            <p:ph type="sldNum" sz="quarter" idx="4"/>
          </p:nvPr>
        </p:nvSpPr>
        <p:spPr>
          <a:xfrm>
            <a:off x="240211" y="4665715"/>
            <a:ext cx="608264" cy="377684"/>
          </a:xfrm>
          <a:prstGeom prst="rect">
            <a:avLst/>
          </a:prstGeom>
        </p:spPr>
        <p:txBody>
          <a:bodyPr vert="horz" lIns="91440" tIns="45720" rIns="91440" bIns="45720" rtlCol="0" anchor="t"/>
          <a:lstStyle>
            <a:lvl1pPr algn="r">
              <a:defRPr sz="2100">
                <a:solidFill>
                  <a:schemeClr val="accent1"/>
                </a:solidFill>
              </a:defRPr>
            </a:lvl1pPr>
          </a:lstStyle>
          <a:p>
            <a:fld id="{AD7621FF-123B-43C1-A4BB-6B911CA3BD67}" type="slidenum">
              <a:rPr lang="en-US" smtClean="0"/>
              <a:t>‹#›</a:t>
            </a:fld>
            <a:endParaRPr lang="en-US"/>
          </a:p>
        </p:txBody>
      </p:sp>
      <p:cxnSp>
        <p:nvCxnSpPr>
          <p:cNvPr id="8" name="Straight Arrow Connector 7"/>
          <p:cNvCxnSpPr/>
          <p:nvPr userDrawn="1"/>
        </p:nvCxnSpPr>
        <p:spPr>
          <a:xfrm>
            <a:off x="2743200" y="819150"/>
            <a:ext cx="3962400" cy="0"/>
          </a:xfrm>
          <a:prstGeom prst="straightConnector1">
            <a:avLst/>
          </a:prstGeom>
          <a:ln w="19050" cap="rnd">
            <a:gradFill flip="none" rotWithShape="1">
              <a:gsLst>
                <a:gs pos="0">
                  <a:schemeClr val="accent1">
                    <a:lumMod val="5000"/>
                    <a:lumOff val="95000"/>
                  </a:schemeClr>
                </a:gs>
                <a:gs pos="83000">
                  <a:srgbClr val="AD6A2F"/>
                </a:gs>
                <a:gs pos="100000">
                  <a:schemeClr val="accent1">
                    <a:lumMod val="45000"/>
                    <a:lumOff val="55000"/>
                  </a:schemeClr>
                </a:gs>
                <a:gs pos="19000">
                  <a:schemeClr val="accent1">
                    <a:lumMod val="30000"/>
                    <a:lumOff val="70000"/>
                  </a:schemeClr>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2987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ctr" defTabSz="685800" rtl="0" eaLnBrk="1" latinLnBrk="0" hangingPunct="1">
        <a:lnSpc>
          <a:spcPct val="90000"/>
        </a:lnSpc>
        <a:spcBef>
          <a:spcPct val="0"/>
        </a:spcBef>
        <a:buNone/>
        <a:defRPr sz="2400" b="0" i="0" kern="1200" cap="all">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240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240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105.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hyperlink" Target="https://openstaxcollege.org/textbooks/college-phys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wmf"/><Relationship Id="rId4" Type="http://schemas.openxmlformats.org/officeDocument/2006/relationships/image" Target="../media/image16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Videos/Eureka/Eureka!%2001%20-%20Inertia.mp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Videos/Eureka/Eureka!%2002%20-%20Mass.mp4"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Videos/Eureka/Eureka!%2003%20-%20Speed.mp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Videos/Eureka/Eureka!%2005%20-%20Acceleration%202.mp4" TargetMode="External"/><Relationship Id="rId4" Type="http://schemas.openxmlformats.org/officeDocument/2006/relationships/hyperlink" Target="../Videos/Eureka/Eureka!%2004%20-%20Acceleration%201.mp4"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Forces and Uniform Circular Motion</a:t>
            </a:r>
          </a:p>
        </p:txBody>
      </p:sp>
      <p:sp>
        <p:nvSpPr>
          <p:cNvPr id="3" name="Subtitle 2"/>
          <p:cNvSpPr>
            <a:spLocks noGrp="1"/>
          </p:cNvSpPr>
          <p:nvPr>
            <p:ph type="subTitle" idx="1"/>
          </p:nvPr>
        </p:nvSpPr>
        <p:spPr/>
        <p:txBody>
          <a:bodyPr>
            <a:normAutofit lnSpcReduction="10000"/>
          </a:bodyPr>
          <a:lstStyle/>
          <a:p>
            <a:r>
              <a:rPr lang="en-US" dirty="0"/>
              <a:t>Physics</a:t>
            </a:r>
          </a:p>
          <a:p>
            <a:r>
              <a:rPr lang="en-US" dirty="0"/>
              <a:t>Unit 2</a:t>
            </a:r>
          </a:p>
        </p:txBody>
      </p:sp>
    </p:spTree>
    <p:extLst>
      <p:ext uri="{BB962C8B-B14F-4D97-AF65-F5344CB8AC3E}">
        <p14:creationId xmlns:p14="http://schemas.microsoft.com/office/powerpoint/2010/main" val="3807221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02-01 Newton’s Laws of Motion</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a:t>Take two spring scales and hook their ends together. Lay them horizontally on the desk.</a:t>
            </a:r>
          </a:p>
          <a:p>
            <a:pPr marL="457200" indent="-457200">
              <a:buFont typeface="+mj-lt"/>
              <a:buAutoNum type="arabicPeriod"/>
            </a:pPr>
            <a:r>
              <a:rPr lang="en-US" dirty="0"/>
              <a:t>Gently pull on one spring scale so it reads 4 N.</a:t>
            </a:r>
          </a:p>
          <a:p>
            <a:pPr marL="457200" indent="-457200">
              <a:buFont typeface="+mj-lt"/>
              <a:buAutoNum type="arabicPeriod"/>
            </a:pPr>
            <a:r>
              <a:rPr lang="en-US" dirty="0"/>
              <a:t>What do the scales read for the force?</a:t>
            </a:r>
          </a:p>
          <a:p>
            <a:pPr marL="457200" indent="-457200">
              <a:buFont typeface="+mj-lt"/>
              <a:buAutoNum type="arabicPeriod"/>
            </a:pPr>
            <a:r>
              <a:rPr lang="en-US" dirty="0"/>
              <a:t>Apply 3-N force. What do the scales read? </a:t>
            </a:r>
          </a:p>
          <a:p>
            <a:pPr marL="457200" indent="-457200">
              <a:buFont typeface="+mj-lt"/>
              <a:buAutoNum type="arabicPeriod"/>
            </a:pPr>
            <a:r>
              <a:rPr lang="en-US" dirty="0"/>
              <a:t>With the scales hooked together, try to pull only one scale so that the other one does not experience a force. Were you successful, explain.</a:t>
            </a:r>
          </a:p>
        </p:txBody>
      </p:sp>
    </p:spTree>
    <p:extLst>
      <p:ext uri="{BB962C8B-B14F-4D97-AF65-F5344CB8AC3E}">
        <p14:creationId xmlns:p14="http://schemas.microsoft.com/office/powerpoint/2010/main" val="398936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p:sp>
        <p:nvSpPr>
          <p:cNvPr id="3" name="Content Placeholder 2"/>
          <p:cNvSpPr>
            <a:spLocks noGrp="1"/>
          </p:cNvSpPr>
          <p:nvPr>
            <p:ph sz="half" idx="1"/>
          </p:nvPr>
        </p:nvSpPr>
        <p:spPr/>
        <p:txBody>
          <a:bodyPr>
            <a:normAutofit fontScale="62500" lnSpcReduction="20000"/>
          </a:bodyPr>
          <a:lstStyle/>
          <a:p>
            <a:pPr marL="0" indent="228600">
              <a:buNone/>
            </a:pPr>
            <a:r>
              <a:rPr lang="en-US" dirty="0"/>
              <a:t>The disorientation is paralyzing. There is no up, no down, no side. There is only three-dimensional space. It is an entirely different sensation from spacewalking on the shuttle, where the astronauts are surrounded on three sides by a cargo bay. And it feels nothing—</a:t>
            </a:r>
            <a:r>
              <a:rPr lang="en-US" i="1" dirty="0"/>
              <a:t>nothing</a:t>
            </a:r>
            <a:r>
              <a:rPr lang="en-US" dirty="0"/>
              <a:t>—like the Star City pool. </a:t>
            </a:r>
            <a:r>
              <a:rPr lang="en-US" dirty="0" err="1"/>
              <a:t>Linenger</a:t>
            </a:r>
            <a:r>
              <a:rPr lang="en-US" dirty="0"/>
              <a:t> is an ant on the side of a falling apple, hurtling through space at eighteen thousand miles an hour, acutely aware what will happen if his Russian-made tethers break. As he clings to the thin railing, he tries not to think about the handrail on </a:t>
            </a:r>
            <a:r>
              <a:rPr lang="en-US" dirty="0" err="1"/>
              <a:t>Kvant</a:t>
            </a:r>
            <a:r>
              <a:rPr lang="en-US" dirty="0"/>
              <a:t> that came apart during a cosmonaut’s spacewalk in the early days of Mir. Loose bolts, the Russians said.</a:t>
            </a:r>
          </a:p>
          <a:p>
            <a:pPr marL="0" indent="228600">
              <a:buNone/>
            </a:pPr>
            <a:r>
              <a:rPr lang="en-US" i="1" dirty="0"/>
              <a:t>Loose bolts.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91063" y="1023249"/>
            <a:ext cx="4452937" cy="3476415"/>
          </a:xfrm>
        </p:spPr>
      </p:pic>
    </p:spTree>
    <p:extLst>
      <p:ext uri="{BB962C8B-B14F-4D97-AF65-F5344CB8AC3E}">
        <p14:creationId xmlns:p14="http://schemas.microsoft.com/office/powerpoint/2010/main" val="23082447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p:sp>
        <p:nvSpPr>
          <p:cNvPr id="3" name="Content Placeholder 2"/>
          <p:cNvSpPr>
            <a:spLocks noGrp="1"/>
          </p:cNvSpPr>
          <p:nvPr>
            <p:ph idx="1"/>
          </p:nvPr>
        </p:nvSpPr>
        <p:spPr/>
        <p:txBody>
          <a:bodyPr>
            <a:normAutofit/>
          </a:bodyPr>
          <a:lstStyle/>
          <a:p>
            <a:r>
              <a:rPr lang="en-US" dirty="0"/>
              <a:t>After studying motion of planets, </a:t>
            </a:r>
            <a:r>
              <a:rPr lang="en-US" dirty="0" err="1"/>
              <a:t>Kepler</a:t>
            </a:r>
            <a:r>
              <a:rPr lang="en-US" dirty="0"/>
              <a:t> came up with his laws of planetary motion</a:t>
            </a:r>
          </a:p>
          <a:p>
            <a:r>
              <a:rPr lang="en-US" dirty="0"/>
              <a:t>Newton then proved them all using his Universal Law of Gravitation</a:t>
            </a:r>
          </a:p>
          <a:p>
            <a:r>
              <a:rPr lang="en-US" dirty="0"/>
              <a:t>Assumptions:</a:t>
            </a:r>
          </a:p>
          <a:p>
            <a:pPr lvl="1"/>
            <a:r>
              <a:rPr lang="en-US" dirty="0"/>
              <a:t>A small mass, </a:t>
            </a:r>
            <a:r>
              <a:rPr lang="en-US" i="1" dirty="0"/>
              <a:t>m</a:t>
            </a:r>
            <a:r>
              <a:rPr lang="en-US" dirty="0"/>
              <a:t>, orbits much larger mass, </a:t>
            </a:r>
            <a:r>
              <a:rPr lang="en-US" i="1" dirty="0"/>
              <a:t>M</a:t>
            </a:r>
            <a:r>
              <a:rPr lang="en-US" dirty="0"/>
              <a:t>, so we can use </a:t>
            </a:r>
            <a:r>
              <a:rPr lang="en-US" i="1" dirty="0"/>
              <a:t>M</a:t>
            </a:r>
            <a:r>
              <a:rPr lang="en-US" dirty="0"/>
              <a:t> as an approximate inertia reference frame</a:t>
            </a:r>
          </a:p>
          <a:p>
            <a:pPr lvl="1"/>
            <a:r>
              <a:rPr lang="en-US" dirty="0"/>
              <a:t>The system is isolated</a:t>
            </a:r>
          </a:p>
        </p:txBody>
      </p:sp>
    </p:spTree>
    <p:extLst>
      <p:ext uri="{BB962C8B-B14F-4D97-AF65-F5344CB8AC3E}">
        <p14:creationId xmlns:p14="http://schemas.microsoft.com/office/powerpoint/2010/main" val="235835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02-08 Satellites and Kepler’s Laws</a:t>
            </a:r>
          </a:p>
        </p:txBody>
      </p:sp>
      <p:sp>
        <p:nvSpPr>
          <p:cNvPr id="5" name="Content Placeholder 4"/>
          <p:cNvSpPr>
            <a:spLocks noGrp="1"/>
          </p:cNvSpPr>
          <p:nvPr>
            <p:ph sz="half" idx="1"/>
          </p:nvPr>
        </p:nvSpPr>
        <p:spPr/>
        <p:txBody>
          <a:bodyPr>
            <a:normAutofit/>
          </a:bodyPr>
          <a:lstStyle/>
          <a:p>
            <a:pPr marL="457200" indent="-457200">
              <a:buFont typeface="+mj-lt"/>
              <a:buAutoNum type="arabicPeriod"/>
            </a:pPr>
            <a:r>
              <a:rPr lang="en-US" dirty="0"/>
              <a:t>The orbit of each planet about the Sun is an ellipse with the sun at one focus.</a:t>
            </a:r>
          </a:p>
          <a:p>
            <a:pPr marL="0" indent="0">
              <a:buNone/>
            </a:pPr>
            <a:r>
              <a:rPr lang="en-US" dirty="0"/>
              <a:t>Watch video Kepler’s First Law</a:t>
            </a:r>
          </a:p>
        </p:txBody>
      </p:sp>
      <p:pic>
        <p:nvPicPr>
          <p:cNvPr id="8"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58577"/>
          <a:stretch/>
        </p:blipFill>
        <p:spPr bwMode="auto">
          <a:xfrm>
            <a:off x="4495314" y="1485900"/>
            <a:ext cx="4648687"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1525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p:sp>
        <p:nvSpPr>
          <p:cNvPr id="3" name="Content Placeholder 2"/>
          <p:cNvSpPr>
            <a:spLocks noGrp="1"/>
          </p:cNvSpPr>
          <p:nvPr>
            <p:ph sz="half" idx="1"/>
          </p:nvPr>
        </p:nvSpPr>
        <p:spPr/>
        <p:txBody>
          <a:bodyPr>
            <a:normAutofit/>
          </a:bodyPr>
          <a:lstStyle/>
          <a:p>
            <a:pPr marL="457200" indent="-457200">
              <a:buFont typeface="+mj-lt"/>
              <a:buAutoNum type="arabicPeriod" startAt="2"/>
            </a:pPr>
            <a:r>
              <a:rPr lang="en-US" dirty="0"/>
              <a:t>Each planet moves so that an imaginary line drawn from the sun to the planet sweeps out equal areas in equal times.</a:t>
            </a:r>
          </a:p>
          <a:p>
            <a:pPr marL="0" indent="0">
              <a:buNone/>
            </a:pPr>
            <a:r>
              <a:rPr lang="en-US" dirty="0"/>
              <a:t>Watch video Kepler’s Second Law</a:t>
            </a:r>
          </a:p>
          <a:p>
            <a:endParaRPr lang="en-US"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56228" y="1512888"/>
            <a:ext cx="283517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8777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a:bodyPr>
              <a:lstStyle/>
              <a:p>
                <a:pPr marL="457200" indent="-457200">
                  <a:buFont typeface="+mj-lt"/>
                  <a:buAutoNum type="arabicPeriod" startAt="3"/>
                </a:pPr>
                <a:r>
                  <a:rPr lang="en-US" dirty="0"/>
                  <a:t>The ratio of the squares of the periods of any two planets about the sun is equal to the ratio of the cubes of their average distances from the sun.</a:t>
                </a:r>
              </a:p>
              <a:p>
                <a:pPr marL="0" indent="0">
                  <a:buNone/>
                </a:pPr>
                <a14:m>
                  <m:oMathPara xmlns:m="http://schemas.openxmlformats.org/officeDocument/2006/math">
                    <m:oMathParaPr>
                      <m:jc m:val="centerGroup"/>
                    </m:oMathParaPr>
                    <m:oMath xmlns:m="http://schemas.openxmlformats.org/officeDocument/2006/math">
                      <m:f>
                        <m:fPr>
                          <m:ctrlPr>
                            <a:rPr lang="en-US" sz="3600" b="0" i="1" smtClean="0">
                              <a:latin typeface="Cambria Math" panose="02040503050406030204" pitchFamily="18" charset="0"/>
                            </a:rPr>
                          </m:ctrlPr>
                        </m:fPr>
                        <m:num>
                          <m:sSubSup>
                            <m:sSubSupPr>
                              <m:ctrlPr>
                                <a:rPr lang="en-US" sz="3600" b="0" i="1" smtClean="0">
                                  <a:latin typeface="Cambria Math" panose="02040503050406030204" pitchFamily="18" charset="0"/>
                                </a:rPr>
                              </m:ctrlPr>
                            </m:sSubSupPr>
                            <m:e>
                              <m:r>
                                <a:rPr lang="en-US" sz="3600" b="0" i="1" smtClean="0">
                                  <a:latin typeface="Cambria Math"/>
                                </a:rPr>
                                <m:t>𝑇</m:t>
                              </m:r>
                            </m:e>
                            <m:sub>
                              <m:r>
                                <a:rPr lang="en-US" sz="3600" b="0" i="1" smtClean="0">
                                  <a:latin typeface="Cambria Math"/>
                                </a:rPr>
                                <m:t>1</m:t>
                              </m:r>
                            </m:sub>
                            <m:sup>
                              <m:r>
                                <a:rPr lang="en-US" sz="3600" b="0" i="1" smtClean="0">
                                  <a:latin typeface="Cambria Math"/>
                                </a:rPr>
                                <m:t>2</m:t>
                              </m:r>
                            </m:sup>
                          </m:sSubSup>
                        </m:num>
                        <m:den>
                          <m:sSubSup>
                            <m:sSubSupPr>
                              <m:ctrlPr>
                                <a:rPr lang="en-US" sz="3600" b="0" i="1" smtClean="0">
                                  <a:latin typeface="Cambria Math" panose="02040503050406030204" pitchFamily="18" charset="0"/>
                                </a:rPr>
                              </m:ctrlPr>
                            </m:sSubSupPr>
                            <m:e>
                              <m:r>
                                <a:rPr lang="en-US" sz="3600" b="0" i="1" smtClean="0">
                                  <a:latin typeface="Cambria Math"/>
                                </a:rPr>
                                <m:t>𝑇</m:t>
                              </m:r>
                            </m:e>
                            <m:sub>
                              <m:r>
                                <a:rPr lang="en-US" sz="3600" b="0" i="1" smtClean="0">
                                  <a:latin typeface="Cambria Math"/>
                                </a:rPr>
                                <m:t>2</m:t>
                              </m:r>
                            </m:sub>
                            <m:sup>
                              <m:r>
                                <a:rPr lang="en-US" sz="3600" b="0" i="1" smtClean="0">
                                  <a:latin typeface="Cambria Math"/>
                                </a:rPr>
                                <m:t>2</m:t>
                              </m:r>
                            </m:sup>
                          </m:sSubSup>
                        </m:den>
                      </m:f>
                      <m:r>
                        <a:rPr lang="en-US" sz="3600" b="0" i="1" smtClean="0">
                          <a:latin typeface="Cambria Math"/>
                        </a:rPr>
                        <m:t>=</m:t>
                      </m:r>
                      <m:f>
                        <m:fPr>
                          <m:ctrlPr>
                            <a:rPr lang="en-US" sz="3600" b="0" i="1" smtClean="0">
                              <a:latin typeface="Cambria Math" panose="02040503050406030204" pitchFamily="18" charset="0"/>
                            </a:rPr>
                          </m:ctrlPr>
                        </m:fPr>
                        <m:num>
                          <m:sSubSup>
                            <m:sSubSupPr>
                              <m:ctrlPr>
                                <a:rPr lang="en-US" sz="3600" b="0" i="1" smtClean="0">
                                  <a:latin typeface="Cambria Math" panose="02040503050406030204" pitchFamily="18" charset="0"/>
                                </a:rPr>
                              </m:ctrlPr>
                            </m:sSubSupPr>
                            <m:e>
                              <m:r>
                                <a:rPr lang="en-US" sz="3600" b="0" i="1" smtClean="0">
                                  <a:latin typeface="Cambria Math"/>
                                </a:rPr>
                                <m:t>𝑟</m:t>
                              </m:r>
                            </m:e>
                            <m:sub>
                              <m:r>
                                <a:rPr lang="en-US" sz="3600" b="0" i="1" smtClean="0">
                                  <a:latin typeface="Cambria Math"/>
                                </a:rPr>
                                <m:t>1</m:t>
                              </m:r>
                            </m:sub>
                            <m:sup>
                              <m:r>
                                <a:rPr lang="en-US" sz="3600" b="0" i="1" smtClean="0">
                                  <a:latin typeface="Cambria Math"/>
                                </a:rPr>
                                <m:t>3</m:t>
                              </m:r>
                            </m:sup>
                          </m:sSubSup>
                        </m:num>
                        <m:den>
                          <m:sSubSup>
                            <m:sSubSupPr>
                              <m:ctrlPr>
                                <a:rPr lang="en-US" sz="3600" b="0" i="1" smtClean="0">
                                  <a:latin typeface="Cambria Math" panose="02040503050406030204" pitchFamily="18" charset="0"/>
                                </a:rPr>
                              </m:ctrlPr>
                            </m:sSubSupPr>
                            <m:e>
                              <m:r>
                                <a:rPr lang="en-US" sz="3600" b="0" i="1" smtClean="0">
                                  <a:latin typeface="Cambria Math"/>
                                </a:rPr>
                                <m:t>𝑟</m:t>
                              </m:r>
                            </m:e>
                            <m:sub>
                              <m:r>
                                <a:rPr lang="en-US" sz="3600" b="0" i="1" smtClean="0">
                                  <a:latin typeface="Cambria Math"/>
                                </a:rPr>
                                <m:t>2</m:t>
                              </m:r>
                            </m:sub>
                            <m:sup>
                              <m:r>
                                <a:rPr lang="en-US" sz="3600" b="0" i="1" smtClean="0">
                                  <a:latin typeface="Cambria Math"/>
                                </a:rPr>
                                <m:t>3</m:t>
                              </m:r>
                            </m:sup>
                          </m:sSubSup>
                        </m:den>
                      </m:f>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644" t="-326" r="-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fontScale="92500"/>
              </a:bodyPr>
              <a:lstStyle/>
              <a:p>
                <a:r>
                  <a:rPr lang="en-US" dirty="0"/>
                  <a:t>These laws work for all satellites</a:t>
                </a:r>
              </a:p>
              <a:p>
                <a:r>
                  <a:rPr lang="en-US" dirty="0"/>
                  <a:t>For circular orbits</a:t>
                </a:r>
              </a:p>
              <a:p>
                <a:pPr marL="0" indent="0">
                  <a:buNone/>
                </a:pP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𝑇</m:t>
                        </m:r>
                      </m:e>
                      <m:sup>
                        <m:r>
                          <a:rPr lang="en-US" sz="3200" i="1">
                            <a:latin typeface="Cambria Math"/>
                          </a:rPr>
                          <m:t>2</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4</m:t>
                        </m:r>
                        <m:sSup>
                          <m:sSupPr>
                            <m:ctrlPr>
                              <a:rPr lang="en-US" sz="3200" i="1">
                                <a:latin typeface="Cambria Math" panose="02040503050406030204" pitchFamily="18" charset="0"/>
                              </a:rPr>
                            </m:ctrlPr>
                          </m:sSupPr>
                          <m:e>
                            <m:r>
                              <a:rPr lang="en-US" sz="3200" i="1">
                                <a:latin typeface="Cambria Math"/>
                              </a:rPr>
                              <m:t>𝜋</m:t>
                            </m:r>
                          </m:e>
                          <m:sup>
                            <m:r>
                              <a:rPr lang="en-US" sz="3200" i="1">
                                <a:latin typeface="Cambria Math"/>
                              </a:rPr>
                              <m:t>2</m:t>
                            </m:r>
                          </m:sup>
                        </m:sSup>
                      </m:num>
                      <m:den>
                        <m:r>
                          <a:rPr lang="en-US" sz="3200" i="1">
                            <a:latin typeface="Cambria Math"/>
                          </a:rPr>
                          <m:t>𝐺𝑀</m:t>
                        </m:r>
                      </m:den>
                    </m:f>
                    <m:sSup>
                      <m:sSupPr>
                        <m:ctrlPr>
                          <a:rPr lang="en-US" sz="3200" i="1">
                            <a:latin typeface="Cambria Math" panose="02040503050406030204" pitchFamily="18" charset="0"/>
                          </a:rPr>
                        </m:ctrlPr>
                      </m:sSupPr>
                      <m:e>
                        <m:r>
                          <a:rPr lang="en-US" sz="3200" i="1">
                            <a:latin typeface="Cambria Math"/>
                          </a:rPr>
                          <m:t>𝑟</m:t>
                        </m:r>
                      </m:e>
                      <m:sup>
                        <m:r>
                          <a:rPr lang="en-US" sz="3200" i="1">
                            <a:latin typeface="Cambria Math"/>
                          </a:rPr>
                          <m:t>3</m:t>
                        </m:r>
                      </m:sup>
                    </m:sSup>
                  </m:oMath>
                </a14:m>
                <a:r>
                  <a:rPr lang="en-US" sz="3200" dirty="0"/>
                  <a:t> </a:t>
                </a:r>
                <a:r>
                  <a:rPr lang="en-US" sz="3200" dirty="0">
                    <a:sym typeface="Wingdings" pitchFamily="2" charset="2"/>
                  </a:rPr>
                  <a:t> </a:t>
                </a:r>
                <a14:m>
                  <m:oMath xmlns:m="http://schemas.openxmlformats.org/officeDocument/2006/math">
                    <m:f>
                      <m:fPr>
                        <m:ctrlPr>
                          <a:rPr lang="en-US" sz="3200" b="0" i="1" smtClean="0">
                            <a:latin typeface="Cambria Math" panose="02040503050406030204" pitchFamily="18" charset="0"/>
                            <a:sym typeface="Wingdings" pitchFamily="2" charset="2"/>
                          </a:rPr>
                        </m:ctrlPr>
                      </m:fPr>
                      <m:num>
                        <m:sSup>
                          <m:sSupPr>
                            <m:ctrlPr>
                              <a:rPr lang="en-US" sz="3200" b="0" i="1" smtClean="0">
                                <a:latin typeface="Cambria Math" panose="02040503050406030204" pitchFamily="18" charset="0"/>
                                <a:sym typeface="Wingdings" pitchFamily="2" charset="2"/>
                              </a:rPr>
                            </m:ctrlPr>
                          </m:sSupPr>
                          <m:e>
                            <m:r>
                              <a:rPr lang="en-US" sz="3200" b="0" i="1" smtClean="0">
                                <a:latin typeface="Cambria Math"/>
                                <a:sym typeface="Wingdings" pitchFamily="2" charset="2"/>
                              </a:rPr>
                              <m:t>𝑇</m:t>
                            </m:r>
                          </m:e>
                          <m:sup>
                            <m:r>
                              <a:rPr lang="en-US" sz="3200" b="0" i="1" smtClean="0">
                                <a:latin typeface="Cambria Math"/>
                                <a:sym typeface="Wingdings" pitchFamily="2" charset="2"/>
                              </a:rPr>
                              <m:t>2</m:t>
                            </m:r>
                          </m:sup>
                        </m:sSup>
                      </m:num>
                      <m:den>
                        <m:sSup>
                          <m:sSupPr>
                            <m:ctrlPr>
                              <a:rPr lang="en-US" sz="3200" b="0" i="1" smtClean="0">
                                <a:latin typeface="Cambria Math" panose="02040503050406030204" pitchFamily="18" charset="0"/>
                                <a:sym typeface="Wingdings" pitchFamily="2" charset="2"/>
                              </a:rPr>
                            </m:ctrlPr>
                          </m:sSupPr>
                          <m:e>
                            <m:r>
                              <a:rPr lang="en-US" sz="3200" b="0" i="1" smtClean="0">
                                <a:latin typeface="Cambria Math"/>
                                <a:sym typeface="Wingdings" pitchFamily="2" charset="2"/>
                              </a:rPr>
                              <m:t>𝑟</m:t>
                            </m:r>
                          </m:e>
                          <m:sup>
                            <m:r>
                              <a:rPr lang="en-US" sz="3200" b="0" i="1" smtClean="0">
                                <a:latin typeface="Cambria Math"/>
                                <a:sym typeface="Wingdings" pitchFamily="2" charset="2"/>
                              </a:rPr>
                              <m:t>3</m:t>
                            </m:r>
                          </m:sup>
                        </m:sSup>
                      </m:den>
                    </m:f>
                    <m:r>
                      <a:rPr lang="en-US" sz="3200" b="0" i="1" smtClean="0">
                        <a:latin typeface="Cambria Math"/>
                        <a:sym typeface="Wingdings" pitchFamily="2" charset="2"/>
                      </a:rPr>
                      <m:t>=</m:t>
                    </m:r>
                    <m:f>
                      <m:fPr>
                        <m:ctrlPr>
                          <a:rPr lang="en-US" sz="3200" b="0" i="1" smtClean="0">
                            <a:latin typeface="Cambria Math" panose="02040503050406030204" pitchFamily="18" charset="0"/>
                            <a:sym typeface="Wingdings" pitchFamily="2" charset="2"/>
                          </a:rPr>
                        </m:ctrlPr>
                      </m:fPr>
                      <m:num>
                        <m:r>
                          <a:rPr lang="en-US" sz="3200" b="0" i="1" smtClean="0">
                            <a:latin typeface="Cambria Math"/>
                            <a:sym typeface="Wingdings" pitchFamily="2" charset="2"/>
                          </a:rPr>
                          <m:t>4</m:t>
                        </m:r>
                        <m:sSup>
                          <m:sSupPr>
                            <m:ctrlPr>
                              <a:rPr lang="en-US" sz="3200" b="0" i="1" smtClean="0">
                                <a:latin typeface="Cambria Math" panose="02040503050406030204" pitchFamily="18" charset="0"/>
                                <a:sym typeface="Wingdings" pitchFamily="2" charset="2"/>
                              </a:rPr>
                            </m:ctrlPr>
                          </m:sSupPr>
                          <m:e>
                            <m:r>
                              <a:rPr lang="en-US" sz="3200" b="0" i="1" smtClean="0">
                                <a:latin typeface="Cambria Math"/>
                                <a:sym typeface="Wingdings" pitchFamily="2" charset="2"/>
                              </a:rPr>
                              <m:t>𝜋</m:t>
                            </m:r>
                          </m:e>
                          <m:sup>
                            <m:r>
                              <a:rPr lang="en-US" sz="3200" b="0" i="1" smtClean="0">
                                <a:latin typeface="Cambria Math"/>
                                <a:sym typeface="Wingdings" pitchFamily="2" charset="2"/>
                              </a:rPr>
                              <m:t>2</m:t>
                            </m:r>
                          </m:sup>
                        </m:sSup>
                      </m:num>
                      <m:den>
                        <m:r>
                          <a:rPr lang="en-US" sz="3200" b="0" i="1" smtClean="0">
                            <a:latin typeface="Cambria Math"/>
                            <a:sym typeface="Wingdings" pitchFamily="2" charset="2"/>
                          </a:rPr>
                          <m:t>𝐺𝑀</m:t>
                        </m:r>
                      </m:den>
                    </m:f>
                  </m:oMath>
                </a14:m>
                <a:endParaRPr lang="en-US" dirty="0"/>
              </a:p>
              <a:p>
                <a:endParaRPr lang="en-US" dirty="0"/>
              </a:p>
              <a:p>
                <a:r>
                  <a:rPr lang="en-US" dirty="0"/>
                  <a:t>Table 6.2 gives data about the planets and moons</a:t>
                </a:r>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a:blip r:embed="rId4"/>
                <a:stretch>
                  <a:fillRect l="-1505" t="-327"/>
                </a:stretch>
              </a:blipFill>
            </p:spPr>
            <p:txBody>
              <a:bodyPr/>
              <a:lstStyle/>
              <a:p>
                <a:r>
                  <a:rPr lang="en-US">
                    <a:noFill/>
                  </a:rPr>
                  <a:t> </a:t>
                </a:r>
              </a:p>
            </p:txBody>
          </p:sp>
        </mc:Fallback>
      </mc:AlternateContent>
    </p:spTree>
    <p:extLst>
      <p:ext uri="{BB962C8B-B14F-4D97-AF65-F5344CB8AC3E}">
        <p14:creationId xmlns:p14="http://schemas.microsoft.com/office/powerpoint/2010/main" val="209847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Use the data of Mars in Table 6.2 to find the mass of sun.</a:t>
                </a:r>
                <a:br>
                  <a:rPr lang="en-US" dirty="0"/>
                </a:br>
                <a:r>
                  <a:rPr lang="en-US" dirty="0"/>
                  <a:t>Mars, </a:t>
                </a:r>
                <a14:m>
                  <m:oMath xmlns:m="http://schemas.openxmlformats.org/officeDocument/2006/math">
                    <m:r>
                      <a:rPr lang="en-US" b="0" i="1" smtClean="0">
                        <a:latin typeface="Cambria Math"/>
                      </a:rPr>
                      <m:t>𝑟</m:t>
                    </m:r>
                    <m:r>
                      <a:rPr lang="en-US" b="0" i="1" smtClean="0">
                        <a:latin typeface="Cambria Math"/>
                      </a:rPr>
                      <m:t>=2.279×</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8</m:t>
                        </m:r>
                      </m:sup>
                    </m:sSup>
                  </m:oMath>
                </a14:m>
                <a:r>
                  <a:rPr lang="en-US" dirty="0"/>
                  <a:t> km, </a:t>
                </a:r>
                <a14:m>
                  <m:oMath xmlns:m="http://schemas.openxmlformats.org/officeDocument/2006/math">
                    <m:r>
                      <a:rPr lang="en-US" b="0" i="1" smtClean="0">
                        <a:latin typeface="Cambria Math"/>
                      </a:rPr>
                      <m:t>𝑇</m:t>
                    </m:r>
                    <m:r>
                      <a:rPr lang="en-US" b="0" i="1" smtClean="0">
                        <a:latin typeface="Cambria Math"/>
                      </a:rPr>
                      <m:t>=1.881</m:t>
                    </m:r>
                  </m:oMath>
                </a14:m>
                <a:r>
                  <a:rPr lang="en-US" dirty="0"/>
                  <a:t> y</a:t>
                </a:r>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34"/>
                </a:stretch>
              </a:blipFill>
            </p:spPr>
            <p:txBody>
              <a:bodyPr/>
              <a:lstStyle/>
              <a:p>
                <a:r>
                  <a:rPr lang="en-US">
                    <a:noFill/>
                  </a:rPr>
                  <a:t> </a:t>
                </a:r>
              </a:p>
            </p:txBody>
          </p:sp>
        </mc:Fallback>
      </mc:AlternateContent>
    </p:spTree>
    <p:extLst>
      <p:ext uri="{BB962C8B-B14F-4D97-AF65-F5344CB8AC3E}">
        <p14:creationId xmlns:p14="http://schemas.microsoft.com/office/powerpoint/2010/main" val="39086146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p:sp>
        <p:nvSpPr>
          <p:cNvPr id="3" name="Content Placeholder 2"/>
          <p:cNvSpPr>
            <a:spLocks noGrp="1"/>
          </p:cNvSpPr>
          <p:nvPr>
            <p:ph idx="1"/>
          </p:nvPr>
        </p:nvSpPr>
        <p:spPr/>
        <p:txBody>
          <a:bodyPr/>
          <a:lstStyle/>
          <a:p>
            <a:r>
              <a:rPr lang="en-US" dirty="0"/>
              <a:t>Draw an ellipse around your answers to these homework problems</a:t>
            </a:r>
          </a:p>
        </p:txBody>
      </p:sp>
    </p:spTree>
    <p:extLst>
      <p:ext uri="{BB962C8B-B14F-4D97-AF65-F5344CB8AC3E}">
        <p14:creationId xmlns:p14="http://schemas.microsoft.com/office/powerpoint/2010/main" val="111865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02-01 Newton’s Laws of Motion</a:t>
            </a:r>
          </a:p>
        </p:txBody>
      </p:sp>
      <p:sp>
        <p:nvSpPr>
          <p:cNvPr id="3" name="Content Placeholder 2"/>
          <p:cNvSpPr>
            <a:spLocks noGrp="1"/>
          </p:cNvSpPr>
          <p:nvPr>
            <p:ph idx="1"/>
          </p:nvPr>
        </p:nvSpPr>
        <p:spPr/>
        <p:txBody>
          <a:bodyPr>
            <a:normAutofit/>
          </a:bodyPr>
          <a:lstStyle/>
          <a:p>
            <a:pPr marL="0" indent="0">
              <a:buNone/>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Newton’s Third Law of Motion</a:t>
            </a:r>
            <a:endParaRPr lang="en-US" dirty="0"/>
          </a:p>
          <a:p>
            <a:r>
              <a:rPr lang="en-US" dirty="0"/>
              <a:t>Whenever one body exerts a force on a second body, the first body experiences a force that is equal in magnitude and opposite in direction to the force that it exerts.</a:t>
            </a:r>
          </a:p>
          <a:p>
            <a:r>
              <a:rPr lang="en-US" dirty="0"/>
              <a:t>Every force has an equal and opposite reaction force.</a:t>
            </a:r>
          </a:p>
          <a:p>
            <a:r>
              <a:rPr lang="en-US" dirty="0"/>
              <a:t>You push down on your chair, so the chair pushed back up on you.</a:t>
            </a:r>
          </a:p>
        </p:txBody>
      </p:sp>
    </p:spTree>
    <p:extLst>
      <p:ext uri="{BB962C8B-B14F-4D97-AF65-F5344CB8AC3E}">
        <p14:creationId xmlns:p14="http://schemas.microsoft.com/office/powerpoint/2010/main" val="8042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02-01 Newton’s Laws of Motion</a:t>
            </a:r>
          </a:p>
        </p:txBody>
      </p:sp>
      <p:sp>
        <p:nvSpPr>
          <p:cNvPr id="3" name="Content Placeholder 2"/>
          <p:cNvSpPr>
            <a:spLocks noGrp="1"/>
          </p:cNvSpPr>
          <p:nvPr>
            <p:ph idx="1"/>
          </p:nvPr>
        </p:nvSpPr>
        <p:spPr/>
        <p:txBody>
          <a:bodyPr>
            <a:normAutofit/>
          </a:bodyPr>
          <a:lstStyle/>
          <a:p>
            <a:r>
              <a:rPr lang="en-US" dirty="0"/>
              <a:t>A football player named Al is blocking a player on the other team named Bob. Al applies a 1500 N force on Bob. If Bob's mass is 100 kg, what is his acceleration?</a:t>
            </a:r>
          </a:p>
          <a:p>
            <a:r>
              <a:rPr lang="en-US" dirty="0"/>
              <a:t>What is the size of the force on Al?</a:t>
            </a:r>
          </a:p>
          <a:p>
            <a:r>
              <a:rPr lang="en-US" dirty="0"/>
              <a:t> If Al's mass is 75 kg, what is his acceleration? </a:t>
            </a:r>
          </a:p>
        </p:txBody>
      </p:sp>
    </p:spTree>
    <p:extLst>
      <p:ext uri="{BB962C8B-B14F-4D97-AF65-F5344CB8AC3E}">
        <p14:creationId xmlns:p14="http://schemas.microsoft.com/office/powerpoint/2010/main" val="11452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02-01 Newton’s Laws of Motion</a:t>
            </a:r>
          </a:p>
        </p:txBody>
      </p:sp>
      <p:sp>
        <p:nvSpPr>
          <p:cNvPr id="3" name="Content Placeholder 2"/>
          <p:cNvSpPr>
            <a:spLocks noGrp="1"/>
          </p:cNvSpPr>
          <p:nvPr>
            <p:ph idx="1"/>
          </p:nvPr>
        </p:nvSpPr>
        <p:spPr/>
        <p:txBody>
          <a:bodyPr>
            <a:normAutofit/>
          </a:bodyPr>
          <a:lstStyle/>
          <a:p>
            <a:r>
              <a:rPr lang="en-US" dirty="0"/>
              <a:t>A 0.046 kg golf ball hit by a driver can accelerate from rest to 67 m/s in 1 </a:t>
            </a:r>
            <a:r>
              <a:rPr lang="en-US" dirty="0" err="1"/>
              <a:t>ms</a:t>
            </a:r>
            <a:r>
              <a:rPr lang="en-US" dirty="0"/>
              <a:t> while the driver is in contact with the ball. How much average force does the golf ball experience? </a:t>
            </a:r>
          </a:p>
        </p:txBody>
      </p:sp>
      <p:pic>
        <p:nvPicPr>
          <p:cNvPr id="1026" name="Picture 2" descr="C:\Users\rwright\AppData\Local\Microsoft\Windows\Temporary Internet Files\Content.IE5\GG0GZK32\cartoon-golfer_lg[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4000" r="100000"/>
                    </a14:imgEffect>
                  </a14:imgLayer>
                </a14:imgProps>
              </a:ext>
              <a:ext uri="{28A0092B-C50C-407E-A947-70E740481C1C}">
                <a14:useLocalDpi xmlns:a14="http://schemas.microsoft.com/office/drawing/2010/main" val="0"/>
              </a:ext>
            </a:extLst>
          </a:blip>
          <a:srcRect/>
          <a:stretch>
            <a:fillRect/>
          </a:stretch>
        </p:blipFill>
        <p:spPr bwMode="auto">
          <a:xfrm flipH="1">
            <a:off x="7467600" y="3137527"/>
            <a:ext cx="1547825" cy="192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02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02-01 Newton’s Laws of Motion</a:t>
            </a:r>
          </a:p>
        </p:txBody>
      </p:sp>
      <p:sp>
        <p:nvSpPr>
          <p:cNvPr id="3" name="Content Placeholder 2"/>
          <p:cNvSpPr>
            <a:spLocks noGrp="1"/>
          </p:cNvSpPr>
          <p:nvPr>
            <p:ph idx="1"/>
          </p:nvPr>
        </p:nvSpPr>
        <p:spPr/>
        <p:txBody>
          <a:bodyPr/>
          <a:lstStyle/>
          <a:p>
            <a:r>
              <a:rPr lang="en-US" dirty="0"/>
              <a:t>Force yourself to do these problems</a:t>
            </a:r>
          </a:p>
          <a:p>
            <a:r>
              <a:rPr lang="en-US" dirty="0"/>
              <a:t>Read 4.5, 4.6, 6.5</a:t>
            </a:r>
          </a:p>
        </p:txBody>
      </p:sp>
    </p:spTree>
    <p:extLst>
      <p:ext uri="{BB962C8B-B14F-4D97-AF65-F5344CB8AC3E}">
        <p14:creationId xmlns:p14="http://schemas.microsoft.com/office/powerpoint/2010/main" val="146924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BBC5-A3BB-4FFE-8ED2-42DD1231BC5B}"/>
              </a:ext>
            </a:extLst>
          </p:cNvPr>
          <p:cNvSpPr>
            <a:spLocks noGrp="1"/>
          </p:cNvSpPr>
          <p:nvPr>
            <p:ph type="title"/>
          </p:nvPr>
        </p:nvSpPr>
        <p:spPr/>
        <p:txBody>
          <a:bodyPr/>
          <a:lstStyle/>
          <a:p>
            <a:r>
              <a:rPr lang="en-US" dirty="0"/>
              <a:t>02-02 Weight and Gravity</a:t>
            </a:r>
          </a:p>
        </p:txBody>
      </p:sp>
      <p:sp>
        <p:nvSpPr>
          <p:cNvPr id="3" name="Text Placeholder 2">
            <a:extLst>
              <a:ext uri="{FF2B5EF4-FFF2-40B4-BE49-F238E27FC236}">
                <a16:creationId xmlns:a16="http://schemas.microsoft.com/office/drawing/2014/main" id="{F8F3FC9E-F456-409A-A753-DDD98D2D8D07}"/>
              </a:ext>
            </a:extLst>
          </p:cNvPr>
          <p:cNvSpPr>
            <a:spLocks noGrp="1"/>
          </p:cNvSpPr>
          <p:nvPr>
            <p:ph type="body" idx="1"/>
          </p:nvPr>
        </p:nvSpPr>
        <p:spPr/>
        <p:txBody>
          <a:bodyPr>
            <a:normAutofit fontScale="70000" lnSpcReduction="20000"/>
          </a:bodyPr>
          <a:lstStyle/>
          <a:p>
            <a:r>
              <a:rPr lang="en-US" dirty="0"/>
              <a:t>In this lesson you will…</a:t>
            </a:r>
          </a:p>
          <a:p>
            <a:r>
              <a:rPr lang="en-US" dirty="0"/>
              <a:t>• Define normal force.</a:t>
            </a:r>
          </a:p>
          <a:p>
            <a:r>
              <a:rPr lang="en-US" dirty="0"/>
              <a:t>• Apply Newton's laws of motion to solve problems involving a variety of forces.</a:t>
            </a:r>
          </a:p>
          <a:p>
            <a:r>
              <a:rPr lang="en-US" dirty="0"/>
              <a:t>• Use trigonometric identities to resolve weight into components.</a:t>
            </a:r>
          </a:p>
          <a:p>
            <a:r>
              <a:rPr lang="en-US" dirty="0"/>
              <a:t>• Understand and apply a problem-solving procedure to solve problems using Newton's laws of motion.</a:t>
            </a:r>
          </a:p>
          <a:p>
            <a:r>
              <a:rPr lang="en-US" dirty="0"/>
              <a:t>• Explain Earth’s gravitational force.</a:t>
            </a:r>
          </a:p>
        </p:txBody>
      </p:sp>
    </p:spTree>
    <p:extLst>
      <p:ext uri="{BB962C8B-B14F-4D97-AF65-F5344CB8AC3E}">
        <p14:creationId xmlns:p14="http://schemas.microsoft.com/office/powerpoint/2010/main" val="278246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02-02 Weight and Gravity</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a:bodyPr>
              <a:lstStyle/>
              <a:p>
                <a:r>
                  <a:rPr lang="en-US" dirty="0"/>
                  <a:t>Weight</a:t>
                </a:r>
              </a:p>
              <a:p>
                <a:pPr lvl="1"/>
                <a:r>
                  <a:rPr lang="en-US" dirty="0"/>
                  <a:t>Measure of force of gravity</a:t>
                </a:r>
              </a:p>
              <a:p>
                <a:pPr lvl="1"/>
                <a14:m>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𝑚𝑎</m:t>
                    </m:r>
                  </m:oMath>
                </a14:m>
                <a:endParaRPr lang="en-US" b="0" dirty="0"/>
              </a:p>
              <a:p>
                <a:pPr lvl="1"/>
                <a:r>
                  <a:rPr lang="en-US" dirty="0"/>
                  <a:t>Objects near earth accelerate downward at 9.80 m/s</a:t>
                </a:r>
                <a:r>
                  <a:rPr lang="en-US" baseline="30000" dirty="0"/>
                  <a:t>2</a:t>
                </a:r>
                <a:endParaRPr lang="en-US" b="0" dirty="0"/>
              </a:p>
              <a:p>
                <a:pPr lvl="1"/>
                <a14:m>
                  <m:oMath xmlns:m="http://schemas.openxmlformats.org/officeDocument/2006/math">
                    <m:r>
                      <a:rPr lang="en-US" b="0" i="1" smtClean="0">
                        <a:latin typeface="Cambria Math"/>
                      </a:rPr>
                      <m:t>𝑤</m:t>
                    </m:r>
                    <m:r>
                      <a:rPr lang="en-US" b="0" i="1" smtClean="0">
                        <a:latin typeface="Cambria Math"/>
                      </a:rPr>
                      <m:t>=</m:t>
                    </m:r>
                    <m:r>
                      <a:rPr lang="en-US" b="0" i="1" smtClean="0">
                        <a:latin typeface="Cambria Math"/>
                      </a:rPr>
                      <m:t>𝑚𝑔</m:t>
                    </m:r>
                  </m:oMath>
                </a14:m>
                <a:endParaRPr lang="en-US" b="0" dirty="0"/>
              </a:p>
              <a:p>
                <a:pPr lvl="1"/>
                <a:r>
                  <a:rPr lang="en-US" b="0" dirty="0"/>
                  <a:t>Unit: N</a:t>
                </a:r>
              </a:p>
              <a:p>
                <a:pPr lvl="1"/>
                <a:r>
                  <a:rPr lang="en-US" dirty="0"/>
                  <a:t>Depends on local gravity</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507" t="-326"/>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fontScale="92500"/>
          </a:bodyPr>
          <a:lstStyle/>
          <a:p>
            <a:r>
              <a:rPr lang="en-US" dirty="0"/>
              <a:t>Mass</a:t>
            </a:r>
          </a:p>
          <a:p>
            <a:pPr lvl="1"/>
            <a:r>
              <a:rPr lang="en-US" dirty="0"/>
              <a:t>Not a force</a:t>
            </a:r>
          </a:p>
          <a:p>
            <a:pPr lvl="1"/>
            <a:r>
              <a:rPr lang="en-US" dirty="0"/>
              <a:t>Measure of inertia or amount of matter</a:t>
            </a:r>
          </a:p>
          <a:p>
            <a:pPr lvl="1"/>
            <a:r>
              <a:rPr lang="en-US" dirty="0"/>
              <a:t>Unit: kg</a:t>
            </a:r>
          </a:p>
          <a:p>
            <a:pPr lvl="1"/>
            <a:r>
              <a:rPr lang="en-US" dirty="0"/>
              <a:t>Constant</a:t>
            </a:r>
          </a:p>
          <a:p>
            <a:pPr lvl="1"/>
            <a:r>
              <a:rPr lang="en-US" dirty="0"/>
              <a:t>Watch Eureka! 6</a:t>
            </a:r>
          </a:p>
          <a:p>
            <a:endParaRPr lang="en-US" dirty="0"/>
          </a:p>
        </p:txBody>
      </p:sp>
    </p:spTree>
    <p:extLst>
      <p:ext uri="{BB962C8B-B14F-4D97-AF65-F5344CB8AC3E}">
        <p14:creationId xmlns:p14="http://schemas.microsoft.com/office/powerpoint/2010/main" val="340336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02-02 Weight and Gravity</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idx="1"/>
              </p:nvPr>
            </p:nvSpPr>
            <p:spPr/>
            <p:txBody>
              <a:bodyPr>
                <a:normAutofit/>
              </a:bodyPr>
              <a:lstStyle/>
              <a:p>
                <a:pPr eaLnBrk="1" hangingPunct="1">
                  <a:lnSpc>
                    <a:spcPct val="90000"/>
                  </a:lnSpc>
                </a:pPr>
                <a:r>
                  <a:rPr lang="en-US" dirty="0"/>
                  <a:t>Every particle in the universe exerts a force on every other particle</a:t>
                </a:r>
              </a:p>
              <a:p>
                <a:pPr marL="0" indent="0" eaLnBrk="1" hangingPunct="1">
                  <a:lnSpc>
                    <a:spcPct val="90000"/>
                  </a:lnSpc>
                  <a:buNone/>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a:rPr>
                            <m:t>𝐹</m:t>
                          </m:r>
                        </m:e>
                        <m:sub>
                          <m:r>
                            <a:rPr lang="en-US" sz="3600" b="0" i="1" smtClean="0">
                              <a:latin typeface="Cambria Math"/>
                            </a:rPr>
                            <m:t>𝑔</m:t>
                          </m:r>
                        </m:sub>
                      </m:sSub>
                      <m:r>
                        <a:rPr lang="en-US" sz="3600" b="0" i="1" smtClean="0">
                          <a:latin typeface="Cambria Math"/>
                        </a:rPr>
                        <m:t>=</m:t>
                      </m:r>
                      <m:r>
                        <a:rPr lang="en-US" sz="3600" b="0" i="1" smtClean="0">
                          <a:latin typeface="Cambria Math"/>
                        </a:rPr>
                        <m:t>𝐺</m:t>
                      </m:r>
                      <m:f>
                        <m:fPr>
                          <m:ctrlPr>
                            <a:rPr lang="en-US" sz="3600" b="0" i="1" smtClean="0">
                              <a:latin typeface="Cambria Math" panose="02040503050406030204" pitchFamily="18" charset="0"/>
                            </a:rPr>
                          </m:ctrlPr>
                        </m:fPr>
                        <m:num>
                          <m:r>
                            <a:rPr lang="en-US" sz="3600" b="0" i="1" smtClean="0">
                              <a:latin typeface="Cambria Math"/>
                            </a:rPr>
                            <m:t>𝑚𝑀</m:t>
                          </m:r>
                        </m:num>
                        <m:den>
                          <m:sSup>
                            <m:sSupPr>
                              <m:ctrlPr>
                                <a:rPr lang="en-US" sz="3600" b="0" i="1" smtClean="0">
                                  <a:latin typeface="Cambria Math" panose="02040503050406030204" pitchFamily="18" charset="0"/>
                                </a:rPr>
                              </m:ctrlPr>
                            </m:sSupPr>
                            <m:e>
                              <m:r>
                                <a:rPr lang="en-US" sz="3600" b="0" i="1" smtClean="0">
                                  <a:latin typeface="Cambria Math"/>
                                </a:rPr>
                                <m:t>𝑟</m:t>
                              </m:r>
                            </m:e>
                            <m:sup>
                              <m:r>
                                <a:rPr lang="en-US" sz="3600" b="0" i="1" smtClean="0">
                                  <a:latin typeface="Cambria Math"/>
                                </a:rPr>
                                <m:t>2</m:t>
                              </m:r>
                            </m:sup>
                          </m:sSup>
                        </m:den>
                      </m:f>
                    </m:oMath>
                  </m:oMathPara>
                </a14:m>
                <a:endParaRPr lang="en-US" dirty="0"/>
              </a:p>
              <a:p>
                <a:pPr>
                  <a:lnSpc>
                    <a:spcPct val="90000"/>
                  </a:lnSpc>
                </a:pP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 = 6.673×</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10</m:t>
                        </m:r>
                      </m:e>
                      <m:sup>
                        <m:r>
                          <a:rPr lang="en-US" b="0" i="1" dirty="0" smtClean="0">
                            <a:latin typeface="Cambria Math" panose="02040503050406030204" pitchFamily="18" charset="0"/>
                          </a:rPr>
                          <m:t>−11</m:t>
                        </m:r>
                      </m:sup>
                    </m:sSup>
                    <m:r>
                      <a:rPr lang="en-US" i="1" dirty="0">
                        <a:latin typeface="Cambria Math" panose="02040503050406030204" pitchFamily="18" charset="0"/>
                      </a:rPr>
                      <m:t> </m:t>
                    </m:r>
                    <m:r>
                      <a:rPr lang="en-US" i="1" dirty="0">
                        <a:latin typeface="Cambria Math" panose="02040503050406030204" pitchFamily="18" charset="0"/>
                      </a:rPr>
                      <m:t>𝑁</m:t>
                    </m:r>
                    <m:r>
                      <a:rPr lang="en-US" i="1" dirty="0">
                        <a:latin typeface="Cambria Math" panose="02040503050406030204" pitchFamily="18" charset="0"/>
                      </a:rPr>
                      <m:t> </m:t>
                    </m:r>
                    <m:r>
                      <a:rPr lang="en-US" i="1" dirty="0">
                        <a:latin typeface="Cambria Math" panose="02040503050406030204" pitchFamily="18" charset="0"/>
                      </a:rPr>
                      <m:t>𝑚</m:t>
                    </m:r>
                    <m:r>
                      <a:rPr lang="en-US" i="1" baseline="30000" dirty="0">
                        <a:latin typeface="Cambria Math" panose="02040503050406030204" pitchFamily="18" charset="0"/>
                      </a:rPr>
                      <m:t>2</m:t>
                    </m:r>
                    <m:r>
                      <a:rPr lang="en-US" i="1" dirty="0">
                        <a:latin typeface="Cambria Math" panose="02040503050406030204" pitchFamily="18" charset="0"/>
                      </a:rPr>
                      <m:t>/</m:t>
                    </m:r>
                    <m:r>
                      <a:rPr lang="en-US" i="1" dirty="0">
                        <a:latin typeface="Cambria Math" panose="02040503050406030204" pitchFamily="18" charset="0"/>
                      </a:rPr>
                      <m:t>𝑘𝑔</m:t>
                    </m:r>
                    <m:r>
                      <a:rPr lang="en-US" i="1" baseline="30000" dirty="0">
                        <a:latin typeface="Cambria Math" panose="02040503050406030204" pitchFamily="18" charset="0"/>
                      </a:rPr>
                      <m:t>2</m:t>
                    </m:r>
                  </m:oMath>
                </a14:m>
                <a:endParaRPr lang="en-US" baseline="30000" dirty="0"/>
              </a:p>
              <a:p>
                <a:pPr>
                  <a:lnSpc>
                    <a:spcPct val="90000"/>
                  </a:lnSpc>
                </a:pPr>
                <a:r>
                  <a:rPr lang="en-US" i="1" dirty="0"/>
                  <a:t>m</a:t>
                </a:r>
                <a:r>
                  <a:rPr lang="en-US" dirty="0"/>
                  <a:t> and </a:t>
                </a:r>
                <a:r>
                  <a:rPr lang="en-US" i="1" dirty="0"/>
                  <a:t>M</a:t>
                </a:r>
                <a:r>
                  <a:rPr lang="en-US" dirty="0"/>
                  <a:t> are the masses of the particles</a:t>
                </a:r>
              </a:p>
              <a:p>
                <a:pPr>
                  <a:lnSpc>
                    <a:spcPct val="90000"/>
                  </a:lnSpc>
                </a:pPr>
                <a:r>
                  <a:rPr lang="en-US" i="1" dirty="0"/>
                  <a:t>r</a:t>
                </a:r>
                <a:r>
                  <a:rPr lang="en-US" dirty="0"/>
                  <a:t> = distance between the particles (centers of objects)</a:t>
                </a:r>
              </a:p>
              <a:p>
                <a:pPr eaLnBrk="1" hangingPunct="1">
                  <a:lnSpc>
                    <a:spcPct val="90000"/>
                  </a:lnSpc>
                </a:pPr>
                <a:endParaRPr lang="en-US" dirty="0"/>
              </a:p>
            </p:txBody>
          </p:sp>
        </mc:Choice>
        <mc:Fallback xmlns="">
          <p:sp>
            <p:nvSpPr>
              <p:cNvPr id="11267" name="Rectangle 3"/>
              <p:cNvSpPr>
                <a:spLocks noGrp="1" noRot="1" noChangeAspect="1" noMove="1" noResize="1" noEditPoints="1" noAdjustHandles="1" noChangeArrowheads="1" noChangeShapeType="1" noTextEdit="1"/>
              </p:cNvSpPr>
              <p:nvPr>
                <p:ph idx="1"/>
              </p:nvPr>
            </p:nvSpPr>
            <p:spPr>
              <a:blipFill>
                <a:blip r:embed="rId3"/>
                <a:stretch>
                  <a:fillRect l="-867" t="-2273"/>
                </a:stretch>
              </a:blipFill>
            </p:spPr>
            <p:txBody>
              <a:bodyPr/>
              <a:lstStyle/>
              <a:p>
                <a:r>
                  <a:rPr lang="en-US">
                    <a:noFill/>
                  </a:rPr>
                  <a:t> </a:t>
                </a:r>
              </a:p>
            </p:txBody>
          </p:sp>
        </mc:Fallback>
      </mc:AlternateContent>
    </p:spTree>
    <p:extLst>
      <p:ext uri="{BB962C8B-B14F-4D97-AF65-F5344CB8AC3E}">
        <p14:creationId xmlns:p14="http://schemas.microsoft.com/office/powerpoint/2010/main" val="120221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02-02 Weight and Gravity</a:t>
            </a:r>
          </a:p>
        </p:txBody>
      </p:sp>
      <p:sp>
        <p:nvSpPr>
          <p:cNvPr id="13315" name="Rectangle 3"/>
          <p:cNvSpPr>
            <a:spLocks noGrp="1" noChangeArrowheads="1"/>
          </p:cNvSpPr>
          <p:nvPr>
            <p:ph idx="1"/>
          </p:nvPr>
        </p:nvSpPr>
        <p:spPr/>
        <p:txBody>
          <a:bodyPr>
            <a:normAutofit/>
          </a:bodyPr>
          <a:lstStyle/>
          <a:p>
            <a:pPr eaLnBrk="1" hangingPunct="1"/>
            <a:r>
              <a:rPr lang="en-US" dirty="0"/>
              <a:t>For bodies</a:t>
            </a:r>
          </a:p>
          <a:p>
            <a:pPr eaLnBrk="1" hangingPunct="1"/>
            <a:r>
              <a:rPr lang="en-US" dirty="0"/>
              <a:t>Using calculus – apply universal gravitation for bodies</a:t>
            </a:r>
          </a:p>
          <a:p>
            <a:pPr eaLnBrk="1" hangingPunct="1"/>
            <a:endParaRPr lang="en-US" dirty="0"/>
          </a:p>
          <a:p>
            <a:pPr eaLnBrk="1" hangingPunct="1"/>
            <a:r>
              <a:rPr lang="en-US" dirty="0"/>
              <a:t>Estimate (quite precisely)</a:t>
            </a:r>
          </a:p>
          <a:p>
            <a:pPr lvl="1" eaLnBrk="1" hangingPunct="1"/>
            <a:r>
              <a:rPr lang="en-US" dirty="0"/>
              <a:t>Assume bodies are particles based at their center of mass</a:t>
            </a:r>
          </a:p>
          <a:p>
            <a:pPr lvl="1" eaLnBrk="1" hangingPunct="1"/>
            <a:r>
              <a:rPr lang="en-US" dirty="0"/>
              <a:t>For spheres assume they are particles located at the center</a:t>
            </a:r>
          </a:p>
        </p:txBody>
      </p:sp>
    </p:spTree>
    <p:extLst>
      <p:ext uri="{BB962C8B-B14F-4D97-AF65-F5344CB8AC3E}">
        <p14:creationId xmlns:p14="http://schemas.microsoft.com/office/powerpoint/2010/main" val="255408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02-02 Weight and Gravity</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p:txBody>
              <a:bodyPr>
                <a:normAutofit/>
              </a:bodyPr>
              <a:lstStyle/>
              <a:p>
                <a:pPr eaLnBrk="1" hangingPunct="1"/>
                <a:r>
                  <a:rPr lang="en-US" dirty="0"/>
                  <a:t>What is the gravitational attraction between a 75-kg boy (165 </a:t>
                </a:r>
                <a:r>
                  <a:rPr lang="en-US" dirty="0" err="1"/>
                  <a:t>lbs</a:t>
                </a:r>
                <a:r>
                  <a:rPr lang="en-US" dirty="0"/>
                  <a:t>) and the 50-kg girl (110 </a:t>
                </a:r>
                <a:r>
                  <a:rPr lang="en-US" dirty="0" err="1"/>
                  <a:t>lbs</a:t>
                </a:r>
                <a:r>
                  <a:rPr lang="en-US" dirty="0"/>
                  <a:t>) seated 1 m away in the next desk?</a:t>
                </a:r>
              </a:p>
              <a:p>
                <a:pPr eaLnBrk="1" hangingPunct="1"/>
                <a:endParaRPr lang="en-US" dirty="0"/>
              </a:p>
              <a:p>
                <a:pPr eaLnBrk="1" hangingPunct="1"/>
                <a:endParaRPr lang="en-US" dirty="0"/>
              </a:p>
              <a:p>
                <a:pPr eaLnBrk="1" hangingPunct="1"/>
                <a:endParaRPr lang="en-US" dirty="0"/>
              </a:p>
              <a:p>
                <a:pPr eaLnBrk="1" hangingPunct="1"/>
                <a:r>
                  <a:rPr lang="en-US" i="1" dirty="0" err="1"/>
                  <a:t>F</a:t>
                </a:r>
                <a:r>
                  <a:rPr lang="en-US" i="1" baseline="-25000" dirty="0" err="1"/>
                  <a:t>g</a:t>
                </a:r>
                <a:r>
                  <a:rPr lang="en-US" dirty="0"/>
                  <a:t> = </a:t>
                </a:r>
                <a14:m>
                  <m:oMath xmlns:m="http://schemas.openxmlformats.org/officeDocument/2006/math">
                    <m:r>
                      <a:rPr lang="en-US" i="1" dirty="0" smtClean="0">
                        <a:latin typeface="Cambria Math"/>
                      </a:rPr>
                      <m:t>2.5</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−7</m:t>
                        </m:r>
                      </m:sup>
                    </m:sSup>
                  </m:oMath>
                </a14:m>
                <a:r>
                  <a:rPr lang="en-US" dirty="0"/>
                  <a:t> N</a:t>
                </a:r>
              </a:p>
              <a:p>
                <a:pPr lvl="1" eaLnBrk="1" hangingPunct="1"/>
                <a:r>
                  <a:rPr lang="en-US" dirty="0"/>
                  <a:t>= </a:t>
                </a:r>
                <a14:m>
                  <m:oMath xmlns:m="http://schemas.openxmlformats.org/officeDocument/2006/math">
                    <m:r>
                      <a:rPr lang="en-US" i="1" dirty="0" smtClean="0">
                        <a:latin typeface="Cambria Math"/>
                      </a:rPr>
                      <m:t>2.6</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−8</m:t>
                        </m:r>
                      </m:sup>
                    </m:sSup>
                  </m:oMath>
                </a14:m>
                <a:r>
                  <a:rPr lang="en-US" dirty="0"/>
                  <a:t> </a:t>
                </a:r>
                <a:r>
                  <a:rPr lang="en-US" dirty="0" err="1"/>
                  <a:t>lbs</a:t>
                </a:r>
                <a:r>
                  <a:rPr lang="en-US" dirty="0"/>
                  <a:t> of force</a:t>
                </a:r>
              </a:p>
              <a:p>
                <a:pPr eaLnBrk="1" hangingPunct="1"/>
                <a:endParaRPr lang="en-US" dirty="0"/>
              </a:p>
            </p:txBody>
          </p:sp>
        </mc:Choice>
        <mc:Fallback xmlns="">
          <p:sp>
            <p:nvSpPr>
              <p:cNvPr id="14339" name="Rectangle 3"/>
              <p:cNvSpPr>
                <a:spLocks noGrp="1" noRot="1" noChangeAspect="1" noMove="1" noResize="1" noEditPoints="1" noAdjustHandles="1" noChangeArrowheads="1" noChangeShapeType="1" noTextEdit="1"/>
              </p:cNvSpPr>
              <p:nvPr>
                <p:ph idx="1"/>
              </p:nvPr>
            </p:nvSpPr>
            <p:spPr>
              <a:blipFill>
                <a:blip r:embed="rId3"/>
                <a:stretch>
                  <a:fillRect l="-867" t="-487"/>
                </a:stretch>
              </a:blipFill>
            </p:spPr>
            <p:txBody>
              <a:bodyPr/>
              <a:lstStyle/>
              <a:p>
                <a:r>
                  <a:rPr lang="en-US">
                    <a:noFill/>
                  </a:rPr>
                  <a:t> </a:t>
                </a:r>
              </a:p>
            </p:txBody>
          </p:sp>
        </mc:Fallback>
      </mc:AlternateContent>
      <p:pic>
        <p:nvPicPr>
          <p:cNvPr id="38916" name="Picture 4" descr="bd06386_"/>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401" y="2343150"/>
            <a:ext cx="3560763" cy="24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3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US"/>
          </a:p>
        </p:txBody>
      </p:sp>
      <p:sp>
        <p:nvSpPr>
          <p:cNvPr id="3" name="Content Placeholder 2"/>
          <p:cNvSpPr>
            <a:spLocks noGrp="1"/>
          </p:cNvSpPr>
          <p:nvPr>
            <p:ph idx="1"/>
          </p:nvPr>
        </p:nvSpPr>
        <p:spPr>
          <a:prstGeom prst="rect">
            <a:avLst/>
          </a:prstGeom>
        </p:spPr>
        <p:txBody>
          <a:bodyPr>
            <a:normAutofit/>
          </a:bodyPr>
          <a:lstStyle/>
          <a:p>
            <a:r>
              <a:rPr lang="en-US" sz="1800" dirty="0"/>
              <a:t>This Slideshow was developed to accompany the textbook</a:t>
            </a:r>
          </a:p>
          <a:p>
            <a:pPr lvl="1"/>
            <a:r>
              <a:rPr lang="en-US" sz="1800" i="1" dirty="0" err="1"/>
              <a:t>OpenStax</a:t>
            </a:r>
            <a:r>
              <a:rPr lang="en-US" sz="1800" i="1" dirty="0"/>
              <a:t> Physics</a:t>
            </a:r>
          </a:p>
          <a:p>
            <a:pPr lvl="2"/>
            <a:r>
              <a:rPr lang="en-US" sz="1800" i="1" dirty="0"/>
              <a:t>Available for free at </a:t>
            </a:r>
            <a:r>
              <a:rPr lang="en-US" sz="1800" i="1" dirty="0">
                <a:hlinkClick r:id="rId2"/>
              </a:rPr>
              <a:t>https://openstaxcollege.org/textbooks/college-physics</a:t>
            </a:r>
            <a:r>
              <a:rPr lang="en-US" sz="1800" i="1" dirty="0"/>
              <a:t> </a:t>
            </a:r>
          </a:p>
          <a:p>
            <a:pPr lvl="1"/>
            <a:r>
              <a:rPr lang="en-US" sz="1800" i="1" dirty="0"/>
              <a:t>By </a:t>
            </a:r>
            <a:r>
              <a:rPr lang="en-US" sz="1800" i="1" dirty="0" err="1"/>
              <a:t>OpenStax</a:t>
            </a:r>
            <a:r>
              <a:rPr lang="en-US" sz="1800" i="1" dirty="0"/>
              <a:t> College and Rice University</a:t>
            </a:r>
          </a:p>
          <a:p>
            <a:pPr lvl="1"/>
            <a:r>
              <a:rPr lang="en-US" sz="1800" i="1" dirty="0"/>
              <a:t>2013 edition</a:t>
            </a:r>
          </a:p>
          <a:p>
            <a:r>
              <a:rPr lang="en-US" sz="1800" dirty="0"/>
              <a:t>Some examples and diagrams are taken from the </a:t>
            </a:r>
            <a:r>
              <a:rPr lang="en-US" sz="1800" i="1" dirty="0" err="1"/>
              <a:t>OpenStax</a:t>
            </a:r>
            <a:r>
              <a:rPr lang="en-US" sz="1800" i="1" dirty="0"/>
              <a:t> Physics </a:t>
            </a:r>
            <a:r>
              <a:rPr lang="en-US" sz="1800" dirty="0"/>
              <a:t>and </a:t>
            </a:r>
            <a:r>
              <a:rPr lang="en-US" sz="1800" i="1" dirty="0" err="1"/>
              <a:t>Cutnell</a:t>
            </a:r>
            <a:r>
              <a:rPr lang="en-US" sz="1800" i="1" dirty="0"/>
              <a:t> &amp; Johnson Physics</a:t>
            </a:r>
            <a:r>
              <a:rPr lang="en-US" sz="1800" dirty="0"/>
              <a:t> 6</a:t>
            </a:r>
            <a:r>
              <a:rPr lang="en-US" sz="1800" baseline="30000" dirty="0"/>
              <a:t>th</a:t>
            </a:r>
            <a:r>
              <a:rPr lang="en-US" sz="1800" dirty="0"/>
              <a:t> ed.</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3"/>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148898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02-02 Weight and Gravity</a:t>
            </a:r>
          </a:p>
        </p:txBody>
      </p:sp>
      <p:sp>
        <p:nvSpPr>
          <p:cNvPr id="16387" name="Rectangle 3"/>
          <p:cNvSpPr>
            <a:spLocks noGrp="1" noChangeArrowheads="1"/>
          </p:cNvSpPr>
          <p:nvPr>
            <p:ph idx="1"/>
          </p:nvPr>
        </p:nvSpPr>
        <p:spPr/>
        <p:txBody>
          <a:bodyPr>
            <a:normAutofit/>
          </a:bodyPr>
          <a:lstStyle/>
          <a:p>
            <a:pPr eaLnBrk="1" hangingPunct="1"/>
            <a:r>
              <a:rPr lang="en-US" dirty="0"/>
              <a:t>Weight is Gravitational Force the earth exerts on an object</a:t>
            </a:r>
          </a:p>
          <a:p>
            <a:pPr eaLnBrk="1" hangingPunct="1"/>
            <a:endParaRPr lang="en-US" dirty="0"/>
          </a:p>
          <a:p>
            <a:pPr eaLnBrk="1" hangingPunct="1"/>
            <a:r>
              <a:rPr lang="en-US" dirty="0"/>
              <a:t>Unit: Newton (N)</a:t>
            </a:r>
          </a:p>
          <a:p>
            <a:pPr eaLnBrk="1" hangingPunct="1"/>
            <a:endParaRPr lang="en-US" dirty="0"/>
          </a:p>
          <a:p>
            <a:pPr eaLnBrk="1" hangingPunct="1"/>
            <a:r>
              <a:rPr lang="en-US" dirty="0"/>
              <a:t>Remember!!!</a:t>
            </a:r>
          </a:p>
          <a:p>
            <a:pPr lvl="1" eaLnBrk="1" hangingPunct="1"/>
            <a:r>
              <a:rPr lang="en-US" dirty="0">
                <a:solidFill>
                  <a:srgbClr val="FF0101"/>
                </a:solidFill>
              </a:rPr>
              <a:t>Weight is a Force</a:t>
            </a:r>
          </a:p>
          <a:p>
            <a:r>
              <a:rPr lang="en-US" dirty="0"/>
              <a:t>Watch Eureka 7</a:t>
            </a:r>
          </a:p>
        </p:txBody>
      </p:sp>
    </p:spTree>
    <p:extLst>
      <p:ext uri="{BB962C8B-B14F-4D97-AF65-F5344CB8AC3E}">
        <p14:creationId xmlns:p14="http://schemas.microsoft.com/office/powerpoint/2010/main" val="148177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p:txBody>
          <a:bodyPr/>
          <a:lstStyle/>
          <a:p>
            <a:r>
              <a:rPr lang="en-US" dirty="0"/>
              <a:t>02-02 Weight and Gravity</a:t>
            </a:r>
          </a:p>
        </p:txBody>
      </p:sp>
      <mc:AlternateContent xmlns:mc="http://schemas.openxmlformats.org/markup-compatibility/2006" xmlns:a14="http://schemas.microsoft.com/office/drawing/2010/main">
        <mc:Choice Requires="a14">
          <p:sp>
            <p:nvSpPr>
              <p:cNvPr id="20483" name="Rectangle 3"/>
              <p:cNvSpPr>
                <a:spLocks noGrp="1" noChangeArrowheads="1"/>
              </p:cNvSpPr>
              <p:nvPr>
                <p:ph idx="1"/>
              </p:nvPr>
            </p:nvSpPr>
            <p:spPr/>
            <p:txBody>
              <a:bodyPr>
                <a:noAutofit/>
              </a:bodyPr>
              <a:lstStyle/>
              <a:p>
                <a:pPr eaLnBrk="1" hangingPunct="1"/>
                <a:r>
                  <a:rPr lang="en-US" sz="2000" dirty="0"/>
                  <a:t>Weight</a:t>
                </a:r>
              </a:p>
              <a:p>
                <a:pPr marL="0" indent="0" eaLnBrk="1" hangingPunct="1">
                  <a:buNone/>
                </a:pPr>
                <a14:m>
                  <m:oMathPara xmlns:m="http://schemas.openxmlformats.org/officeDocument/2006/math">
                    <m:oMathParaPr>
                      <m:jc m:val="centerGroup"/>
                    </m:oMathParaPr>
                    <m:oMath xmlns:m="http://schemas.openxmlformats.org/officeDocument/2006/math">
                      <m:r>
                        <a:rPr lang="en-US" sz="2000" b="0" i="1" smtClean="0">
                          <a:latin typeface="Cambria Math"/>
                        </a:rPr>
                        <m:t>𝑊</m:t>
                      </m:r>
                      <m:r>
                        <a:rPr lang="en-US" sz="2000" b="0" i="1" smtClean="0">
                          <a:latin typeface="Cambria Math"/>
                        </a:rPr>
                        <m:t>=</m:t>
                      </m:r>
                      <m:r>
                        <a:rPr lang="en-US" sz="2000" b="0" i="1" smtClean="0">
                          <a:latin typeface="Cambria Math"/>
                        </a:rPr>
                        <m:t>𝐺</m:t>
                      </m:r>
                      <m:f>
                        <m:fPr>
                          <m:ctrlPr>
                            <a:rPr lang="en-US" sz="2000" b="0" i="1" smtClean="0">
                              <a:latin typeface="Cambria Math" panose="02040503050406030204" pitchFamily="18" charset="0"/>
                            </a:rPr>
                          </m:ctrlPr>
                        </m:fPr>
                        <m:num>
                          <m:r>
                            <a:rPr lang="en-US" sz="2000" b="0" i="1" smtClean="0">
                              <a:latin typeface="Cambria Math"/>
                            </a:rPr>
                            <m:t>𝑚𝑀</m:t>
                          </m:r>
                        </m:num>
                        <m:den>
                          <m:sSup>
                            <m:sSupPr>
                              <m:ctrlPr>
                                <a:rPr lang="en-US" sz="2000" b="0" i="1" smtClean="0">
                                  <a:latin typeface="Cambria Math" panose="02040503050406030204" pitchFamily="18" charset="0"/>
                                </a:rPr>
                              </m:ctrlPr>
                            </m:sSupPr>
                            <m:e>
                              <m:r>
                                <a:rPr lang="en-US" sz="2000" b="0" i="1" smtClean="0">
                                  <a:latin typeface="Cambria Math"/>
                                </a:rPr>
                                <m:t>𝑟</m:t>
                              </m:r>
                            </m:e>
                            <m:sup>
                              <m:r>
                                <a:rPr lang="en-US" sz="2000" b="0" i="1" smtClean="0">
                                  <a:latin typeface="Cambria Math"/>
                                </a:rPr>
                                <m:t>2</m:t>
                              </m:r>
                            </m:sup>
                          </m:sSup>
                        </m:den>
                      </m:f>
                    </m:oMath>
                  </m:oMathPara>
                </a14:m>
                <a:endParaRPr lang="en-US" sz="2000" b="0" dirty="0"/>
              </a:p>
              <a:p>
                <a:pPr marL="0" indent="0" eaLnBrk="1" hangingPunct="1">
                  <a:buNone/>
                </a:pPr>
                <a14:m>
                  <m:oMathPara xmlns:m="http://schemas.openxmlformats.org/officeDocument/2006/math">
                    <m:oMathParaPr>
                      <m:jc m:val="centerGroup"/>
                    </m:oMathParaPr>
                    <m:oMath xmlns:m="http://schemas.openxmlformats.org/officeDocument/2006/math">
                      <m:r>
                        <a:rPr lang="en-US" sz="2000" b="0" i="1" smtClean="0">
                          <a:latin typeface="Cambria Math"/>
                        </a:rPr>
                        <m:t>𝑊</m:t>
                      </m:r>
                      <m:r>
                        <a:rPr lang="en-US" sz="2000" b="0" i="1" smtClean="0">
                          <a:latin typeface="Cambria Math"/>
                        </a:rPr>
                        <m:t>=</m:t>
                      </m:r>
                      <m:r>
                        <a:rPr lang="en-US" sz="2000" b="0" i="1" smtClean="0">
                          <a:latin typeface="Cambria Math"/>
                        </a:rPr>
                        <m:t>𝑚𝑔</m:t>
                      </m:r>
                    </m:oMath>
                  </m:oMathPara>
                </a14:m>
                <a:endParaRPr lang="en-US" sz="2000" b="0" dirty="0"/>
              </a:p>
              <a:p>
                <a:pPr marL="0" indent="0" eaLnBrk="1" hangingPunct="1">
                  <a:buNone/>
                </a:pPr>
                <a:endParaRPr lang="en-US" sz="2000" dirty="0"/>
              </a:p>
              <a:p>
                <a:pPr marL="0" indent="0" eaLnBrk="1" hangingPunct="1">
                  <a:buNone/>
                </a:pPr>
                <a14:m>
                  <m:oMathPara xmlns:m="http://schemas.openxmlformats.org/officeDocument/2006/math">
                    <m:oMathParaPr>
                      <m:jc m:val="centerGroup"/>
                    </m:oMathParaPr>
                    <m:oMath xmlns:m="http://schemas.openxmlformats.org/officeDocument/2006/math">
                      <m:r>
                        <a:rPr lang="en-US" sz="2000" b="0" i="1" smtClean="0">
                          <a:latin typeface="Cambria Math"/>
                        </a:rPr>
                        <m:t>𝑔</m:t>
                      </m:r>
                      <m:r>
                        <a:rPr lang="en-US" sz="2000" b="0" i="1" smtClean="0">
                          <a:latin typeface="Cambria Math"/>
                        </a:rPr>
                        <m:t>=</m:t>
                      </m:r>
                      <m:r>
                        <a:rPr lang="en-US" sz="2000" b="0" i="1" smtClean="0">
                          <a:latin typeface="Cambria Math"/>
                        </a:rPr>
                        <m:t>𝐺</m:t>
                      </m:r>
                      <m:f>
                        <m:fPr>
                          <m:ctrlPr>
                            <a:rPr lang="en-US" sz="2000" b="0" i="1" smtClean="0">
                              <a:latin typeface="Cambria Math" panose="02040503050406030204" pitchFamily="18" charset="0"/>
                            </a:rPr>
                          </m:ctrlPr>
                        </m:fPr>
                        <m:num>
                          <m:r>
                            <a:rPr lang="en-US" sz="2000" b="0" i="1" smtClean="0">
                              <a:latin typeface="Cambria Math"/>
                            </a:rPr>
                            <m:t>𝑀</m:t>
                          </m:r>
                        </m:num>
                        <m:den>
                          <m:sSup>
                            <m:sSupPr>
                              <m:ctrlPr>
                                <a:rPr lang="en-US" sz="2000" b="0" i="1" smtClean="0">
                                  <a:latin typeface="Cambria Math" panose="02040503050406030204" pitchFamily="18" charset="0"/>
                                </a:rPr>
                              </m:ctrlPr>
                            </m:sSupPr>
                            <m:e>
                              <m:r>
                                <a:rPr lang="en-US" sz="2000" b="0" i="1" smtClean="0">
                                  <a:latin typeface="Cambria Math"/>
                                </a:rPr>
                                <m:t>𝑟</m:t>
                              </m:r>
                            </m:e>
                            <m:sup>
                              <m:r>
                                <a:rPr lang="en-US" sz="2000" b="0" i="1" smtClean="0">
                                  <a:latin typeface="Cambria Math"/>
                                </a:rPr>
                                <m:t>2</m:t>
                              </m:r>
                            </m:sup>
                          </m:sSup>
                        </m:den>
                      </m:f>
                    </m:oMath>
                  </m:oMathPara>
                </a14:m>
                <a:endParaRPr lang="en-US" sz="2000" dirty="0"/>
              </a:p>
              <a:p>
                <a:pPr eaLnBrk="1" hangingPunct="1"/>
                <a:r>
                  <a:rPr lang="en-US" sz="2000" i="1" dirty="0"/>
                  <a:t>r</a:t>
                </a:r>
                <a:r>
                  <a:rPr lang="en-US" sz="2000" dirty="0"/>
                  <a:t> is usually </a:t>
                </a:r>
                <a:r>
                  <a:rPr lang="en-US" sz="2000" i="1" dirty="0"/>
                  <a:t>R</a:t>
                </a:r>
                <a:r>
                  <a:rPr lang="en-US" sz="2000" i="1" baseline="-25000" dirty="0"/>
                  <a:t>E</a:t>
                </a:r>
                <a:r>
                  <a:rPr lang="en-US" sz="2000" dirty="0"/>
                  <a:t> </a:t>
                </a:r>
              </a:p>
              <a:p>
                <a:pPr lvl="1" eaLnBrk="1" hangingPunct="1"/>
                <a:r>
                  <a:rPr lang="en-US" sz="2000" dirty="0"/>
                  <a:t>So </a:t>
                </a:r>
                <a:r>
                  <a:rPr lang="en-US" sz="2000" i="1" dirty="0"/>
                  <a:t>g</a:t>
                </a:r>
                <a:r>
                  <a:rPr lang="en-US" sz="2000" dirty="0"/>
                  <a:t> = 9.80 m/s</a:t>
                </a:r>
                <a:r>
                  <a:rPr lang="en-US" sz="2000" baseline="30000" dirty="0"/>
                  <a:t>2</a:t>
                </a:r>
                <a:endParaRPr lang="en-US" sz="2000" dirty="0"/>
              </a:p>
            </p:txBody>
          </p:sp>
        </mc:Choice>
        <mc:Fallback xmlns="">
          <p:sp>
            <p:nvSpPr>
              <p:cNvPr id="20483" name="Rectangle 3"/>
              <p:cNvSpPr>
                <a:spLocks noGrp="1" noRot="1" noChangeAspect="1" noMove="1" noResize="1" noEditPoints="1" noAdjustHandles="1" noChangeArrowheads="1" noChangeShapeType="1" noTextEdit="1"/>
              </p:cNvSpPr>
              <p:nvPr>
                <p:ph idx="1"/>
              </p:nvPr>
            </p:nvSpPr>
            <p:spPr>
              <a:blipFill>
                <a:blip r:embed="rId3"/>
                <a:stretch>
                  <a:fillRect l="-600" t="-162"/>
                </a:stretch>
              </a:blipFill>
            </p:spPr>
            <p:txBody>
              <a:bodyPr/>
              <a:lstStyle/>
              <a:p>
                <a:r>
                  <a:rPr lang="en-US">
                    <a:noFill/>
                  </a:rPr>
                  <a:t> </a:t>
                </a:r>
              </a:p>
            </p:txBody>
          </p:sp>
        </mc:Fallback>
      </mc:AlternateContent>
    </p:spTree>
    <p:extLst>
      <p:ext uri="{BB962C8B-B14F-4D97-AF65-F5344CB8AC3E}">
        <p14:creationId xmlns:p14="http://schemas.microsoft.com/office/powerpoint/2010/main" val="371479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02-02 Weight and Gravity</a:t>
            </a:r>
          </a:p>
        </p:txBody>
      </p:sp>
      <p:sp>
        <p:nvSpPr>
          <p:cNvPr id="3" name="Content Placeholder 2"/>
          <p:cNvSpPr>
            <a:spLocks noGrp="1"/>
          </p:cNvSpPr>
          <p:nvPr>
            <p:ph idx="1"/>
          </p:nvPr>
        </p:nvSpPr>
        <p:spPr/>
        <p:txBody>
          <a:bodyPr>
            <a:normAutofit/>
          </a:bodyPr>
          <a:lstStyle/>
          <a:p>
            <a:r>
              <a:rPr lang="en-US" dirty="0"/>
              <a:t>The gravitational pull from the moon and sun causes tides</a:t>
            </a:r>
          </a:p>
          <a:p>
            <a:pPr lvl="1"/>
            <a:r>
              <a:rPr lang="en-US" dirty="0"/>
              <a:t>Water is pulled in the direction of the moon and sun</a:t>
            </a:r>
          </a:p>
          <a:p>
            <a:endParaRPr lang="en-US" dirty="0"/>
          </a:p>
          <a:p>
            <a:r>
              <a:rPr lang="en-US" dirty="0"/>
              <a:t>Gravitational pull from satellites causes the main body to move slightly</a:t>
            </a:r>
          </a:p>
          <a:p>
            <a:pPr lvl="1"/>
            <a:r>
              <a:rPr lang="en-US" dirty="0"/>
              <a:t>Moon causes earth to move</a:t>
            </a:r>
          </a:p>
          <a:p>
            <a:pPr lvl="1"/>
            <a:r>
              <a:rPr lang="en-US" dirty="0"/>
              <a:t>Planets cause sun/star to move</a:t>
            </a:r>
          </a:p>
        </p:txBody>
      </p:sp>
    </p:spTree>
    <p:extLst>
      <p:ext uri="{BB962C8B-B14F-4D97-AF65-F5344CB8AC3E}">
        <p14:creationId xmlns:p14="http://schemas.microsoft.com/office/powerpoint/2010/main" val="108650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02-02 Weight and Gravity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Problems-Solving Strategy</a:t>
                </a:r>
              </a:p>
              <a:p>
                <a:pPr marL="457200" indent="-457200">
                  <a:buFont typeface="+mj-lt"/>
                  <a:buAutoNum type="arabicPeriod"/>
                </a:pPr>
                <a:r>
                  <a:rPr lang="en-US" dirty="0"/>
                  <a:t>Identify the principles involved and draw a picture</a:t>
                </a:r>
              </a:p>
              <a:p>
                <a:pPr marL="457200" indent="-457200">
                  <a:buFont typeface="+mj-lt"/>
                  <a:buAutoNum type="arabicPeriod"/>
                </a:pPr>
                <a:r>
                  <a:rPr lang="en-US" dirty="0"/>
                  <a:t>List your knowns and Draw a free-body diagram</a:t>
                </a:r>
              </a:p>
              <a:p>
                <a:pPr marL="457200" indent="-457200">
                  <a:buFont typeface="+mj-lt"/>
                  <a:buAutoNum type="arabicPeriod"/>
                </a:pPr>
                <a:r>
                  <a:rPr lang="en-US" dirty="0"/>
                  <a:t>Apply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𝑛𝑒𝑡</m:t>
                        </m:r>
                      </m:sub>
                    </m:sSub>
                    <m:r>
                      <a:rPr lang="en-US" b="0" i="1" smtClean="0">
                        <a:latin typeface="Cambria Math"/>
                      </a:rPr>
                      <m:t>=</m:t>
                    </m:r>
                    <m:r>
                      <a:rPr lang="en-US" b="0" i="1" smtClean="0">
                        <a:latin typeface="Cambria Math"/>
                      </a:rPr>
                      <m:t>𝑚𝑎</m:t>
                    </m:r>
                  </m:oMath>
                </a14:m>
                <a:r>
                  <a:rPr lang="en-US" dirty="0"/>
                  <a:t> </a:t>
                </a:r>
              </a:p>
              <a:p>
                <a:pPr marL="457200" indent="-457200">
                  <a:buFont typeface="+mj-lt"/>
                  <a:buAutoNum type="arabicPeriod"/>
                </a:pPr>
                <a:r>
                  <a:rPr lang="en-US" dirty="0"/>
                  <a:t>Check your answer for reasonableness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0" t="-487"/>
                </a:stretch>
              </a:blipFill>
            </p:spPr>
            <p:txBody>
              <a:bodyPr/>
              <a:lstStyle/>
              <a:p>
                <a:r>
                  <a:rPr lang="en-US">
                    <a:noFill/>
                  </a:rPr>
                  <a:t> </a:t>
                </a:r>
              </a:p>
            </p:txBody>
          </p:sp>
        </mc:Fallback>
      </mc:AlternateContent>
    </p:spTree>
    <p:extLst>
      <p:ext uri="{BB962C8B-B14F-4D97-AF65-F5344CB8AC3E}">
        <p14:creationId xmlns:p14="http://schemas.microsoft.com/office/powerpoint/2010/main" val="20083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02-02 Weight and Gravity</a:t>
            </a:r>
          </a:p>
        </p:txBody>
      </p:sp>
      <p:sp>
        <p:nvSpPr>
          <p:cNvPr id="3" name="Content Placeholder 2"/>
          <p:cNvSpPr>
            <a:spLocks noGrp="1"/>
          </p:cNvSpPr>
          <p:nvPr>
            <p:ph sz="half" idx="1"/>
          </p:nvPr>
        </p:nvSpPr>
        <p:spPr>
          <a:xfrm>
            <a:off x="1" y="1357312"/>
            <a:ext cx="4343400" cy="3038476"/>
          </a:xfrm>
        </p:spPr>
        <p:txBody>
          <a:bodyPr/>
          <a:lstStyle/>
          <a:p>
            <a:r>
              <a:rPr lang="en-US" dirty="0">
                <a:sym typeface="Symbol" pitchFamily="18" charset="2"/>
              </a:rPr>
              <a:t>Free-body diagram</a:t>
            </a:r>
          </a:p>
          <a:p>
            <a:pPr lvl="1"/>
            <a:r>
              <a:rPr lang="en-US" dirty="0"/>
              <a:t>Draw only forces acting on the object</a:t>
            </a:r>
          </a:p>
          <a:p>
            <a:pPr lvl="1"/>
            <a:r>
              <a:rPr lang="en-US" dirty="0"/>
              <a:t>Represent the forces with vector arrows</a:t>
            </a:r>
          </a:p>
          <a:p>
            <a:endParaRPr lang="en-US"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257300"/>
            <a:ext cx="439160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84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02-02 Weight and Gravity</a:t>
            </a:r>
          </a:p>
        </p:txBody>
      </p:sp>
      <p:sp>
        <p:nvSpPr>
          <p:cNvPr id="3" name="Content Placeholder 2"/>
          <p:cNvSpPr>
            <a:spLocks noGrp="1"/>
          </p:cNvSpPr>
          <p:nvPr>
            <p:ph idx="1"/>
          </p:nvPr>
        </p:nvSpPr>
        <p:spPr/>
        <p:txBody>
          <a:bodyPr/>
          <a:lstStyle/>
          <a:p>
            <a:r>
              <a:rPr lang="en-US" dirty="0"/>
              <a:t>When two objects touch there is often a force</a:t>
            </a:r>
          </a:p>
          <a:p>
            <a:endParaRPr lang="en-US" dirty="0"/>
          </a:p>
          <a:p>
            <a:r>
              <a:rPr lang="en-US" dirty="0"/>
              <a:t>Normal Force</a:t>
            </a:r>
          </a:p>
          <a:p>
            <a:pPr lvl="1"/>
            <a:r>
              <a:rPr lang="en-US" dirty="0"/>
              <a:t>Perpendicular component of the contact force between two objects</a:t>
            </a:r>
          </a:p>
          <a:p>
            <a:pPr lvl="1"/>
            <a:endParaRPr lang="en-US" dirty="0"/>
          </a:p>
        </p:txBody>
      </p:sp>
      <p:grpSp>
        <p:nvGrpSpPr>
          <p:cNvPr id="4" name="Group 8"/>
          <p:cNvGrpSpPr>
            <a:grpSpLocks/>
          </p:cNvGrpSpPr>
          <p:nvPr/>
        </p:nvGrpSpPr>
        <p:grpSpPr bwMode="auto">
          <a:xfrm>
            <a:off x="4419600" y="3333750"/>
            <a:ext cx="2590800" cy="1809750"/>
            <a:chOff x="2784" y="3168"/>
            <a:chExt cx="1632" cy="1152"/>
          </a:xfrm>
        </p:grpSpPr>
        <p:sp>
          <p:nvSpPr>
            <p:cNvPr id="5" name="Rectangle 4"/>
            <p:cNvSpPr>
              <a:spLocks noChangeArrowheads="1"/>
            </p:cNvSpPr>
            <p:nvPr/>
          </p:nvSpPr>
          <p:spPr bwMode="auto">
            <a:xfrm rot="2888380">
              <a:off x="3168" y="3408"/>
              <a:ext cx="624" cy="336"/>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endParaRPr lang="en-US"/>
            </a:p>
          </p:txBody>
        </p:sp>
        <p:sp>
          <p:nvSpPr>
            <p:cNvPr id="6" name="Line 5"/>
            <p:cNvSpPr>
              <a:spLocks noChangeShapeType="1"/>
            </p:cNvSpPr>
            <p:nvPr/>
          </p:nvSpPr>
          <p:spPr bwMode="auto">
            <a:xfrm>
              <a:off x="2784" y="3168"/>
              <a:ext cx="1008" cy="1152"/>
            </a:xfrm>
            <a:prstGeom prst="line">
              <a:avLst/>
            </a:prstGeom>
            <a:noFill/>
            <a:ln w="762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 name="Line 6"/>
            <p:cNvSpPr>
              <a:spLocks noChangeShapeType="1"/>
            </p:cNvSpPr>
            <p:nvPr/>
          </p:nvSpPr>
          <p:spPr bwMode="auto">
            <a:xfrm flipV="1">
              <a:off x="3312" y="3168"/>
              <a:ext cx="624" cy="528"/>
            </a:xfrm>
            <a:prstGeom prst="line">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Text Box 7"/>
            <p:cNvSpPr txBox="1">
              <a:spLocks noChangeArrowheads="1"/>
            </p:cNvSpPr>
            <p:nvPr/>
          </p:nvSpPr>
          <p:spPr bwMode="auto">
            <a:xfrm>
              <a:off x="3840" y="3168"/>
              <a:ext cx="57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F</a:t>
              </a:r>
              <a:r>
                <a:rPr lang="en-US" baseline="-25000"/>
                <a:t>N</a:t>
              </a:r>
              <a:endParaRPr lang="en-US"/>
            </a:p>
          </p:txBody>
        </p:sp>
      </p:grpSp>
    </p:spTree>
    <p:extLst>
      <p:ext uri="{BB962C8B-B14F-4D97-AF65-F5344CB8AC3E}">
        <p14:creationId xmlns:p14="http://schemas.microsoft.com/office/powerpoint/2010/main" val="250177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02-02 Weight and Gravity</a:t>
            </a:r>
          </a:p>
        </p:txBody>
      </p:sp>
      <p:sp>
        <p:nvSpPr>
          <p:cNvPr id="3" name="Content Placeholder 2"/>
          <p:cNvSpPr>
            <a:spLocks noGrp="1"/>
          </p:cNvSpPr>
          <p:nvPr>
            <p:ph sz="half" idx="1"/>
          </p:nvPr>
        </p:nvSpPr>
        <p:spPr/>
        <p:txBody>
          <a:bodyPr>
            <a:normAutofit fontScale="92500" lnSpcReduction="20000"/>
          </a:bodyPr>
          <a:lstStyle/>
          <a:p>
            <a:r>
              <a:rPr lang="en-US" dirty="0"/>
              <a:t>Weight pushes down</a:t>
            </a:r>
          </a:p>
          <a:p>
            <a:r>
              <a:rPr lang="en-US" dirty="0"/>
              <a:t>So the table pushes up</a:t>
            </a:r>
          </a:p>
          <a:p>
            <a:pPr lvl="1"/>
            <a:r>
              <a:rPr lang="en-US" dirty="0"/>
              <a:t>Called Normal force</a:t>
            </a:r>
          </a:p>
          <a:p>
            <a:pPr lvl="1"/>
            <a:r>
              <a:rPr lang="en-US" dirty="0"/>
              <a:t>Newton’s 3</a:t>
            </a:r>
            <a:r>
              <a:rPr lang="en-US" baseline="30000" dirty="0"/>
              <a:t>rd</a:t>
            </a:r>
            <a:r>
              <a:rPr lang="en-US" dirty="0"/>
              <a:t> Law</a:t>
            </a:r>
          </a:p>
          <a:p>
            <a:endParaRPr lang="en-US" dirty="0"/>
          </a:p>
          <a:p>
            <a:r>
              <a:rPr lang="en-US" dirty="0"/>
              <a:t>Normal force doesn’t always = weight</a:t>
            </a:r>
          </a:p>
          <a:p>
            <a:r>
              <a:rPr lang="en-US" dirty="0"/>
              <a:t>Draw a </a:t>
            </a:r>
            <a:r>
              <a:rPr lang="en-US" dirty="0" err="1"/>
              <a:t>freebody</a:t>
            </a:r>
            <a:r>
              <a:rPr lang="en-US" dirty="0"/>
              <a:t> diagram to find equation</a:t>
            </a:r>
          </a:p>
          <a:p>
            <a:endParaRPr lang="en-US" dirty="0"/>
          </a:p>
        </p:txBody>
      </p:sp>
      <p:pic>
        <p:nvPicPr>
          <p:cNvPr id="5" name="Picture 7" descr="F04"/>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29007"/>
          <a:stretch/>
        </p:blipFill>
        <p:spPr bwMode="auto">
          <a:xfrm>
            <a:off x="4648200" y="1364573"/>
            <a:ext cx="3886200" cy="255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6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02-02 Weight and Gravity</a:t>
            </a:r>
          </a:p>
        </p:txBody>
      </p:sp>
      <p:sp>
        <p:nvSpPr>
          <p:cNvPr id="3" name="Content Placeholder 2"/>
          <p:cNvSpPr>
            <a:spLocks noGrp="1"/>
          </p:cNvSpPr>
          <p:nvPr>
            <p:ph idx="1"/>
          </p:nvPr>
        </p:nvSpPr>
        <p:spPr/>
        <p:txBody>
          <a:bodyPr>
            <a:normAutofit fontScale="70000" lnSpcReduction="20000"/>
          </a:bodyPr>
          <a:lstStyle/>
          <a:p>
            <a:pPr marL="457200" indent="-457200">
              <a:buFont typeface="+mj-lt"/>
              <a:buAutoNum type="arabicPeriod"/>
            </a:pPr>
            <a:r>
              <a:rPr lang="en-US" dirty="0"/>
              <a:t>Hang the mass from the spring scale. The scale will measure the force applied to hold the mass in place. This is the weight.</a:t>
            </a:r>
          </a:p>
          <a:p>
            <a:pPr marL="457200" indent="-457200">
              <a:buFont typeface="+mj-lt"/>
              <a:buAutoNum type="arabicPeriod"/>
            </a:pPr>
            <a:r>
              <a:rPr lang="en-US" dirty="0"/>
              <a:t>What is the weight of your mass?</a:t>
            </a:r>
          </a:p>
          <a:p>
            <a:pPr marL="457200" indent="-457200">
              <a:buFont typeface="+mj-lt"/>
              <a:buAutoNum type="arabicPeriod"/>
            </a:pPr>
            <a:r>
              <a:rPr lang="en-US" dirty="0"/>
              <a:t>Carefully watch the spring scale as you quickly move the scale upwards. What happens to the weight?</a:t>
            </a:r>
          </a:p>
          <a:p>
            <a:pPr marL="457200" indent="-457200">
              <a:buFont typeface="+mj-lt"/>
              <a:buAutoNum type="arabicPeriod"/>
            </a:pPr>
            <a:r>
              <a:rPr lang="en-US" dirty="0"/>
              <a:t>Carefully watch the spring scale as you quickly move the scale downwards. What happens to the weight? </a:t>
            </a:r>
          </a:p>
          <a:p>
            <a:pPr marL="457200" indent="-457200">
              <a:buFont typeface="+mj-lt"/>
              <a:buAutoNum type="arabicPeriod"/>
            </a:pPr>
            <a:r>
              <a:rPr lang="en-US" dirty="0"/>
              <a:t>The other weights are called apparent weight and is what you feel as the net force pulling you down. An upward acceleration produces a _______________________ apparent weight. A downward acceleration produces a ______________________ apparent weight.</a:t>
            </a:r>
          </a:p>
          <a:p>
            <a:r>
              <a:rPr lang="en-US" dirty="0"/>
              <a:t>When a problem asks for apparent weight, find the normal force</a:t>
            </a:r>
          </a:p>
        </p:txBody>
      </p:sp>
    </p:spTree>
    <p:extLst>
      <p:ext uri="{BB962C8B-B14F-4D97-AF65-F5344CB8AC3E}">
        <p14:creationId xmlns:p14="http://schemas.microsoft.com/office/powerpoint/2010/main" val="256562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02-02 Weight and Gravity</a:t>
            </a:r>
          </a:p>
        </p:txBody>
      </p:sp>
      <p:sp>
        <p:nvSpPr>
          <p:cNvPr id="29699" name="Rectangle 3"/>
          <p:cNvSpPr>
            <a:spLocks noGrp="1" noChangeArrowheads="1"/>
          </p:cNvSpPr>
          <p:nvPr>
            <p:ph idx="1"/>
          </p:nvPr>
        </p:nvSpPr>
        <p:spPr/>
        <p:txBody>
          <a:bodyPr>
            <a:normAutofit/>
          </a:bodyPr>
          <a:lstStyle/>
          <a:p>
            <a:pPr eaLnBrk="1" hangingPunct="1"/>
            <a:r>
              <a:rPr lang="en-US" dirty="0"/>
              <a:t>A lady is weighing some bananas in a grocery store when the floor collapses.  If the bananas mass is 2 kg and the floor is accelerating at -2.25 m/s</a:t>
            </a:r>
            <a:r>
              <a:rPr lang="en-US" baseline="30000" dirty="0"/>
              <a:t>2</a:t>
            </a:r>
            <a:r>
              <a:rPr lang="en-US" dirty="0"/>
              <a:t>, what is the apparent weight (normal force) of the bananas?</a:t>
            </a:r>
          </a:p>
          <a:p>
            <a:pPr eaLnBrk="1" hangingPunct="1"/>
            <a:endParaRPr lang="en-US" dirty="0"/>
          </a:p>
          <a:p>
            <a:pPr eaLnBrk="1" hangingPunct="1"/>
            <a:r>
              <a:rPr lang="en-US" i="1" dirty="0"/>
              <a:t>F</a:t>
            </a:r>
            <a:r>
              <a:rPr lang="en-US" i="1" baseline="-25000" dirty="0"/>
              <a:t>N</a:t>
            </a:r>
            <a:r>
              <a:rPr lang="en-US" dirty="0"/>
              <a:t> = 15.1 N</a:t>
            </a:r>
          </a:p>
        </p:txBody>
      </p:sp>
    </p:spTree>
    <p:extLst>
      <p:ext uri="{BB962C8B-B14F-4D97-AF65-F5344CB8AC3E}">
        <p14:creationId xmlns:p14="http://schemas.microsoft.com/office/powerpoint/2010/main" val="246477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02-02 Weight and Gravity</a:t>
            </a:r>
          </a:p>
        </p:txBody>
      </p:sp>
      <p:sp>
        <p:nvSpPr>
          <p:cNvPr id="3" name="Content Placeholder 2"/>
          <p:cNvSpPr>
            <a:spLocks noGrp="1"/>
          </p:cNvSpPr>
          <p:nvPr>
            <p:ph sz="half" idx="1"/>
          </p:nvPr>
        </p:nvSpPr>
        <p:spPr/>
        <p:txBody>
          <a:bodyPr>
            <a:normAutofit/>
          </a:bodyPr>
          <a:lstStyle/>
          <a:p>
            <a:r>
              <a:rPr lang="en-US" dirty="0"/>
              <a:t>A box is sitting on a ramp angled at 20°. If the box weighs 50 N, what is the normal force on the box?</a:t>
            </a:r>
          </a:p>
          <a:p>
            <a:endParaRPr lang="en-US" dirty="0"/>
          </a:p>
          <a:p>
            <a:r>
              <a:rPr lang="en-US" dirty="0"/>
              <a:t>47 N</a:t>
            </a:r>
          </a:p>
        </p:txBody>
      </p:sp>
      <p:grpSp>
        <p:nvGrpSpPr>
          <p:cNvPr id="4" name="Group 3"/>
          <p:cNvGrpSpPr/>
          <p:nvPr/>
        </p:nvGrpSpPr>
        <p:grpSpPr>
          <a:xfrm>
            <a:off x="5857436" y="1396717"/>
            <a:ext cx="3200400" cy="3426694"/>
            <a:chOff x="5029200" y="2474063"/>
            <a:chExt cx="3200400" cy="3348579"/>
          </a:xfrm>
        </p:grpSpPr>
        <p:cxnSp>
          <p:nvCxnSpPr>
            <p:cNvPr id="6" name="Straight Connector 5"/>
            <p:cNvCxnSpPr/>
            <p:nvPr/>
          </p:nvCxnSpPr>
          <p:spPr>
            <a:xfrm>
              <a:off x="5029200" y="5105400"/>
              <a:ext cx="3200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029200" y="3810000"/>
              <a:ext cx="2514600" cy="129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4650221"/>
              <a:ext cx="838200" cy="615553"/>
            </a:xfrm>
            <a:prstGeom prst="rect">
              <a:avLst/>
            </a:prstGeom>
            <a:noFill/>
          </p:spPr>
          <p:txBody>
            <a:bodyPr wrap="square" rtlCol="0">
              <a:spAutoFit/>
            </a:bodyPr>
            <a:lstStyle/>
            <a:p>
              <a:r>
                <a:rPr lang="en-US" sz="2400" dirty="0"/>
                <a:t>20° </a:t>
              </a:r>
            </a:p>
          </p:txBody>
        </p:sp>
        <p:sp>
          <p:nvSpPr>
            <p:cNvPr id="10" name="Rectangle 9"/>
            <p:cNvSpPr/>
            <p:nvPr/>
          </p:nvSpPr>
          <p:spPr>
            <a:xfrm rot="19950455">
              <a:off x="6450067" y="3543300"/>
              <a:ext cx="10287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6964417" y="4038600"/>
              <a:ext cx="0"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77000" y="5371501"/>
              <a:ext cx="409086" cy="451141"/>
            </a:xfrm>
            <a:prstGeom prst="rect">
              <a:avLst/>
            </a:prstGeom>
            <a:noFill/>
          </p:spPr>
          <p:txBody>
            <a:bodyPr wrap="none" rtlCol="0">
              <a:spAutoFit/>
            </a:bodyPr>
            <a:lstStyle/>
            <a:p>
              <a:r>
                <a:rPr lang="en-US" sz="2400" i="1" dirty="0"/>
                <a:t>w</a:t>
              </a:r>
            </a:p>
          </p:txBody>
        </p:sp>
        <p:cxnSp>
          <p:nvCxnSpPr>
            <p:cNvPr id="15" name="Straight Arrow Connector 14"/>
            <p:cNvCxnSpPr/>
            <p:nvPr/>
          </p:nvCxnSpPr>
          <p:spPr>
            <a:xfrm flipH="1" flipV="1">
              <a:off x="6477000" y="2667000"/>
              <a:ext cx="487417"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77647" y="2474063"/>
              <a:ext cx="609600" cy="451141"/>
            </a:xfrm>
            <a:prstGeom prst="rect">
              <a:avLst/>
            </a:prstGeom>
            <a:noFill/>
          </p:spPr>
          <p:txBody>
            <a:bodyPr wrap="square" rtlCol="0">
              <a:spAutoFit/>
            </a:bodyPr>
            <a:lstStyle/>
            <a:p>
              <a:r>
                <a:rPr lang="en-US" sz="2400" i="1" dirty="0"/>
                <a:t>F</a:t>
              </a:r>
              <a:r>
                <a:rPr lang="en-US" sz="2400" i="1" baseline="-25000" dirty="0"/>
                <a:t>N</a:t>
              </a:r>
            </a:p>
          </p:txBody>
        </p:sp>
        <p:cxnSp>
          <p:nvCxnSpPr>
            <p:cNvPr id="18" name="Straight Arrow Connector 17"/>
            <p:cNvCxnSpPr>
              <a:stCxn id="10" idx="2"/>
            </p:cNvCxnSpPr>
            <p:nvPr/>
          </p:nvCxnSpPr>
          <p:spPr>
            <a:xfrm>
              <a:off x="7087534" y="4046582"/>
              <a:ext cx="608666" cy="105881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964417" y="5105400"/>
              <a:ext cx="731783" cy="381000"/>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58000" y="4300835"/>
              <a:ext cx="838200" cy="615553"/>
            </a:xfrm>
            <a:prstGeom prst="rect">
              <a:avLst/>
            </a:prstGeom>
            <a:noFill/>
          </p:spPr>
          <p:txBody>
            <a:bodyPr wrap="square" rtlCol="0">
              <a:spAutoFit/>
            </a:bodyPr>
            <a:lstStyle/>
            <a:p>
              <a:r>
                <a:rPr lang="en-US" sz="2400" dirty="0"/>
                <a:t>20° </a:t>
              </a:r>
            </a:p>
          </p:txBody>
        </p:sp>
      </p:grpSp>
    </p:spTree>
    <p:extLst>
      <p:ext uri="{BB962C8B-B14F-4D97-AF65-F5344CB8AC3E}">
        <p14:creationId xmlns:p14="http://schemas.microsoft.com/office/powerpoint/2010/main" val="360214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36EA-6147-42BC-BE47-9A440E0CA0C0}"/>
              </a:ext>
            </a:extLst>
          </p:cNvPr>
          <p:cNvSpPr>
            <a:spLocks noGrp="1"/>
          </p:cNvSpPr>
          <p:nvPr>
            <p:ph type="title"/>
          </p:nvPr>
        </p:nvSpPr>
        <p:spPr/>
        <p:txBody>
          <a:bodyPr/>
          <a:lstStyle/>
          <a:p>
            <a:r>
              <a:rPr lang="en-US" dirty="0"/>
              <a:t>02-01 Newton’s Laws of Motion</a:t>
            </a:r>
          </a:p>
        </p:txBody>
      </p:sp>
      <p:sp>
        <p:nvSpPr>
          <p:cNvPr id="3" name="Text Placeholder 2">
            <a:extLst>
              <a:ext uri="{FF2B5EF4-FFF2-40B4-BE49-F238E27FC236}">
                <a16:creationId xmlns:a16="http://schemas.microsoft.com/office/drawing/2014/main" id="{E60A5C09-8673-4BB4-AC68-3C35B4D75207}"/>
              </a:ext>
            </a:extLst>
          </p:cNvPr>
          <p:cNvSpPr>
            <a:spLocks noGrp="1"/>
          </p:cNvSpPr>
          <p:nvPr>
            <p:ph type="body" idx="1"/>
          </p:nvPr>
        </p:nvSpPr>
        <p:spPr/>
        <p:txBody>
          <a:bodyPr>
            <a:normAutofit fontScale="70000" lnSpcReduction="20000"/>
          </a:bodyPr>
          <a:lstStyle/>
          <a:p>
            <a:r>
              <a:rPr lang="en-US" dirty="0"/>
              <a:t>In this lesson you will…</a:t>
            </a:r>
          </a:p>
          <a:p>
            <a:r>
              <a:rPr lang="en-US" dirty="0"/>
              <a:t>• Understand the definition of force.</a:t>
            </a:r>
          </a:p>
          <a:p>
            <a:r>
              <a:rPr lang="en-US" dirty="0"/>
              <a:t>• Define mass and inertia.</a:t>
            </a:r>
          </a:p>
          <a:p>
            <a:r>
              <a:rPr lang="en-US" dirty="0"/>
              <a:t>• Understand Newton's first law of motion.</a:t>
            </a:r>
          </a:p>
          <a:p>
            <a:r>
              <a:rPr lang="en-US" dirty="0"/>
              <a:t>• Define net force, external force, and system.</a:t>
            </a:r>
          </a:p>
          <a:p>
            <a:r>
              <a:rPr lang="en-US" dirty="0"/>
              <a:t>• Understand Newton’s second law of motion.</a:t>
            </a:r>
          </a:p>
          <a:p>
            <a:r>
              <a:rPr lang="en-US" dirty="0"/>
              <a:t>• Understand Newton's third law of motion.</a:t>
            </a:r>
          </a:p>
        </p:txBody>
      </p:sp>
    </p:spTree>
    <p:extLst>
      <p:ext uri="{BB962C8B-B14F-4D97-AF65-F5344CB8AC3E}">
        <p14:creationId xmlns:p14="http://schemas.microsoft.com/office/powerpoint/2010/main" val="4076884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02-02 Weight and Gravity</a:t>
            </a:r>
          </a:p>
        </p:txBody>
      </p:sp>
      <p:sp>
        <p:nvSpPr>
          <p:cNvPr id="3" name="Content Placeholder 2"/>
          <p:cNvSpPr>
            <a:spLocks noGrp="1"/>
          </p:cNvSpPr>
          <p:nvPr>
            <p:ph idx="1"/>
          </p:nvPr>
        </p:nvSpPr>
        <p:spPr/>
        <p:txBody>
          <a:bodyPr/>
          <a:lstStyle/>
          <a:p>
            <a:r>
              <a:rPr lang="en-US" dirty="0"/>
              <a:t>Just like gravity, these problems are attractive.</a:t>
            </a:r>
          </a:p>
          <a:p>
            <a:endParaRPr lang="en-US" dirty="0"/>
          </a:p>
          <a:p>
            <a:r>
              <a:rPr lang="en-US" dirty="0"/>
              <a:t>Read 5.1</a:t>
            </a:r>
          </a:p>
        </p:txBody>
      </p:sp>
    </p:spTree>
    <p:extLst>
      <p:ext uri="{BB962C8B-B14F-4D97-AF65-F5344CB8AC3E}">
        <p14:creationId xmlns:p14="http://schemas.microsoft.com/office/powerpoint/2010/main" val="265783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EDFF-6040-4D6A-A914-D4A53D1A8D55}"/>
              </a:ext>
            </a:extLst>
          </p:cNvPr>
          <p:cNvSpPr>
            <a:spLocks noGrp="1"/>
          </p:cNvSpPr>
          <p:nvPr>
            <p:ph type="title"/>
          </p:nvPr>
        </p:nvSpPr>
        <p:spPr/>
        <p:txBody>
          <a:bodyPr/>
          <a:lstStyle/>
          <a:p>
            <a:r>
              <a:rPr lang="en-US" dirty="0"/>
              <a:t>02-03 Friction</a:t>
            </a:r>
          </a:p>
        </p:txBody>
      </p:sp>
      <p:sp>
        <p:nvSpPr>
          <p:cNvPr id="3" name="Text Placeholder 2">
            <a:extLst>
              <a:ext uri="{FF2B5EF4-FFF2-40B4-BE49-F238E27FC236}">
                <a16:creationId xmlns:a16="http://schemas.microsoft.com/office/drawing/2014/main" id="{D0A21A48-0144-41BC-BFBE-17BB990C5BDE}"/>
              </a:ext>
            </a:extLst>
          </p:cNvPr>
          <p:cNvSpPr>
            <a:spLocks noGrp="1"/>
          </p:cNvSpPr>
          <p:nvPr>
            <p:ph type="body" idx="1"/>
          </p:nvPr>
        </p:nvSpPr>
        <p:spPr/>
        <p:txBody>
          <a:bodyPr>
            <a:normAutofit/>
          </a:bodyPr>
          <a:lstStyle/>
          <a:p>
            <a:r>
              <a:rPr lang="en-US" dirty="0"/>
              <a:t>In this lesson you will…</a:t>
            </a:r>
          </a:p>
          <a:p>
            <a:r>
              <a:rPr lang="en-US" dirty="0"/>
              <a:t>• Discuss the general characteristics of friction.</a:t>
            </a:r>
          </a:p>
          <a:p>
            <a:r>
              <a:rPr lang="en-US" dirty="0"/>
              <a:t>• Describe the various types of friction.</a:t>
            </a:r>
          </a:p>
          <a:p>
            <a:r>
              <a:rPr lang="en-US" dirty="0"/>
              <a:t>• Calculate the magnitude of static and kinetic friction.</a:t>
            </a:r>
          </a:p>
        </p:txBody>
      </p:sp>
    </p:spTree>
    <p:extLst>
      <p:ext uri="{BB962C8B-B14F-4D97-AF65-F5344CB8AC3E}">
        <p14:creationId xmlns:p14="http://schemas.microsoft.com/office/powerpoint/2010/main" val="1123985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02-03 Friction</a:t>
            </a:r>
          </a:p>
        </p:txBody>
      </p:sp>
      <p:sp>
        <p:nvSpPr>
          <p:cNvPr id="3" name="Content Placeholder 2"/>
          <p:cNvSpPr>
            <a:spLocks noGrp="1"/>
          </p:cNvSpPr>
          <p:nvPr>
            <p:ph idx="1"/>
          </p:nvPr>
        </p:nvSpPr>
        <p:spPr/>
        <p:txBody>
          <a:bodyPr/>
          <a:lstStyle/>
          <a:p>
            <a:r>
              <a:rPr lang="en-US" dirty="0"/>
              <a:t>Do the lab in your worksheet</a:t>
            </a:r>
          </a:p>
          <a:p>
            <a:endParaRPr lang="en-US" dirty="0"/>
          </a:p>
          <a:p>
            <a:r>
              <a:rPr lang="en-US" dirty="0"/>
              <a:t>How is friction reduced in car engines? Hovercraft?</a:t>
            </a:r>
          </a:p>
        </p:txBody>
      </p:sp>
    </p:spTree>
    <p:extLst>
      <p:ext uri="{BB962C8B-B14F-4D97-AF65-F5344CB8AC3E}">
        <p14:creationId xmlns:p14="http://schemas.microsoft.com/office/powerpoint/2010/main" val="388854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02-03 Friction</a:t>
            </a:r>
          </a:p>
        </p:txBody>
      </p:sp>
      <p:sp>
        <p:nvSpPr>
          <p:cNvPr id="3" name="Content Placeholder 2"/>
          <p:cNvSpPr>
            <a:spLocks noGrp="1"/>
          </p:cNvSpPr>
          <p:nvPr>
            <p:ph idx="1"/>
          </p:nvPr>
        </p:nvSpPr>
        <p:spPr/>
        <p:txBody>
          <a:bodyPr>
            <a:normAutofit/>
          </a:bodyPr>
          <a:lstStyle/>
          <a:p>
            <a:r>
              <a:rPr lang="en-US" dirty="0"/>
              <a:t>Normal force – perpendicular to surface</a:t>
            </a:r>
          </a:p>
          <a:p>
            <a:r>
              <a:rPr lang="en-US" dirty="0"/>
              <a:t>Friction force – parallel to surface, and opposes motion</a:t>
            </a:r>
          </a:p>
          <a:p>
            <a:endParaRPr lang="en-US" dirty="0"/>
          </a:p>
          <a:p>
            <a:r>
              <a:rPr lang="en-US" dirty="0"/>
              <a:t>Comes from rough surface</a:t>
            </a:r>
          </a:p>
          <a:p>
            <a:r>
              <a:rPr lang="en-US" dirty="0"/>
              <a:t>Not well understood</a:t>
            </a:r>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028950"/>
            <a:ext cx="4895850" cy="1981200"/>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70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02-03 Friction</a:t>
            </a:r>
          </a:p>
        </p:txBody>
      </p:sp>
      <p:sp>
        <p:nvSpPr>
          <p:cNvPr id="3" name="Content Placeholder 2"/>
          <p:cNvSpPr>
            <a:spLocks noGrp="1"/>
          </p:cNvSpPr>
          <p:nvPr>
            <p:ph sz="half" idx="1"/>
          </p:nvPr>
        </p:nvSpPr>
        <p:spPr/>
        <p:txBody>
          <a:bodyPr>
            <a:normAutofit/>
          </a:bodyPr>
          <a:lstStyle/>
          <a:p>
            <a:r>
              <a:rPr lang="en-US" dirty="0"/>
              <a:t>Static Friction</a:t>
            </a:r>
          </a:p>
          <a:p>
            <a:pPr lvl="1"/>
            <a:r>
              <a:rPr lang="en-US" dirty="0"/>
              <a:t>Keeps things from moving.</a:t>
            </a:r>
          </a:p>
          <a:p>
            <a:pPr lvl="1"/>
            <a:r>
              <a:rPr lang="en-US" dirty="0"/>
              <a:t>Cancels out applied force until the applied force gets too big.</a:t>
            </a:r>
          </a:p>
          <a:p>
            <a:pPr lvl="1"/>
            <a:r>
              <a:rPr lang="en-US" dirty="0"/>
              <a:t>Depends on force pushing down and roughness of surface</a:t>
            </a:r>
          </a:p>
        </p:txBody>
      </p:sp>
      <p:pic>
        <p:nvPicPr>
          <p:cNvPr id="5" name="Picture 5" descr="F0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71450"/>
            <a:ext cx="4114800" cy="4892653"/>
          </a:xfrm>
          <a:noFill/>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4019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02-03 Friction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0" dirty="0"/>
                  <a:t>Static Friction</a:t>
                </a:r>
              </a:p>
              <a:p>
                <a:pPr marL="742950" lvl="2" indent="-342900"/>
                <a:r>
                  <a:rPr lang="en-US" dirty="0"/>
                  <a:t>Depends on force pushing down and roughness of surface</a:t>
                </a:r>
              </a:p>
              <a:p>
                <a:pPr lvl="1"/>
                <a14:m>
                  <m:oMath xmlns:m="http://schemas.openxmlformats.org/officeDocument/2006/math">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𝑓</m:t>
                        </m:r>
                      </m:e>
                      <m:sub>
                        <m:r>
                          <a:rPr lang="en-US" sz="4400" b="0" i="1" smtClean="0">
                            <a:latin typeface="Cambria Math" panose="02040503050406030204" pitchFamily="18" charset="0"/>
                          </a:rPr>
                          <m:t>𝑆</m:t>
                        </m:r>
                      </m:sub>
                    </m:sSub>
                    <m:r>
                      <a:rPr lang="en-US" sz="4400" b="0" i="1" smtClean="0">
                        <a:latin typeface="Cambria Math"/>
                      </a:rPr>
                      <m:t>≤</m:t>
                    </m:r>
                    <m:sSub>
                      <m:sSubPr>
                        <m:ctrlPr>
                          <a:rPr lang="en-US" sz="4400" b="0" i="1" smtClean="0">
                            <a:latin typeface="Cambria Math" panose="02040503050406030204" pitchFamily="18" charset="0"/>
                          </a:rPr>
                        </m:ctrlPr>
                      </m:sSubPr>
                      <m:e>
                        <m:r>
                          <a:rPr lang="en-US" sz="4400" b="0" i="1" smtClean="0">
                            <a:latin typeface="Cambria Math"/>
                          </a:rPr>
                          <m:t>𝜇</m:t>
                        </m:r>
                      </m:e>
                      <m:sub>
                        <m:r>
                          <a:rPr lang="en-US" sz="4400" b="0" i="1" smtClean="0">
                            <a:latin typeface="Cambria Math"/>
                          </a:rPr>
                          <m:t>𝑆</m:t>
                        </m:r>
                      </m:sub>
                    </m:sSub>
                    <m:sSub>
                      <m:sSubPr>
                        <m:ctrlPr>
                          <a:rPr lang="en-US" sz="4400" b="0" i="1" smtClean="0">
                            <a:latin typeface="Cambria Math" panose="02040503050406030204" pitchFamily="18" charset="0"/>
                          </a:rPr>
                        </m:ctrlPr>
                      </m:sSubPr>
                      <m:e>
                        <m:r>
                          <a:rPr lang="en-US" sz="4400" b="0" i="1" smtClean="0">
                            <a:latin typeface="Cambria Math"/>
                          </a:rPr>
                          <m:t>𝐹</m:t>
                        </m:r>
                      </m:e>
                      <m:sub>
                        <m:r>
                          <a:rPr lang="en-US" sz="4400" b="0" i="1" smtClean="0">
                            <a:latin typeface="Cambria Math"/>
                          </a:rPr>
                          <m:t>𝑁</m:t>
                        </m:r>
                      </m:sub>
                    </m:sSub>
                  </m:oMath>
                </a14:m>
                <a:endParaRPr lang="en-US" b="0" dirty="0"/>
              </a:p>
              <a:p>
                <a:endParaRPr lang="en-US" dirty="0"/>
              </a:p>
              <a:p>
                <a:pPr lvl="1"/>
                <a:r>
                  <a:rPr lang="en-US" dirty="0"/>
                  <a:t>More pushing down (</a:t>
                </a:r>
                <a:r>
                  <a:rPr lang="en-US" i="1" dirty="0"/>
                  <a:t>F</a:t>
                </a:r>
                <a:r>
                  <a:rPr lang="en-US" i="1" baseline="-25000" dirty="0"/>
                  <a:t>N</a:t>
                </a:r>
                <a:r>
                  <a:rPr lang="en-US" dirty="0"/>
                  <a:t>), more friction</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𝑆</m:t>
                        </m:r>
                      </m:sub>
                    </m:sSub>
                  </m:oMath>
                </a14:m>
                <a:r>
                  <a:rPr lang="en-US" dirty="0"/>
                  <a:t> is coefficient of static friction (0.01 to 1.5)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67" t="-487"/>
                </a:stretch>
              </a:blipFill>
            </p:spPr>
            <p:txBody>
              <a:bodyPr/>
              <a:lstStyle/>
              <a:p>
                <a:r>
                  <a:rPr lang="en-US">
                    <a:noFill/>
                  </a:rPr>
                  <a:t> </a:t>
                </a:r>
              </a:p>
            </p:txBody>
          </p:sp>
        </mc:Fallback>
      </mc:AlternateContent>
    </p:spTree>
    <p:extLst>
      <p:ext uri="{BB962C8B-B14F-4D97-AF65-F5344CB8AC3E}">
        <p14:creationId xmlns:p14="http://schemas.microsoft.com/office/powerpoint/2010/main" val="393215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02-03 Friction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Kinetic Friction</a:t>
                </a:r>
              </a:p>
              <a:p>
                <a:pPr lvl="1"/>
                <a:r>
                  <a:rPr lang="en-US" dirty="0"/>
                  <a:t>Once motion happens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𝑘</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𝑘</m:t>
                        </m:r>
                      </m:sub>
                    </m:sSub>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oMath>
                </a14:m>
                <a:endParaRPr lang="en-US" dirty="0"/>
              </a:p>
              <a:p>
                <a:pPr lvl="1"/>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𝑘</m:t>
                        </m:r>
                      </m:sub>
                    </m:sSub>
                  </m:oMath>
                </a14:m>
                <a:r>
                  <a:rPr lang="en-US" dirty="0"/>
                  <a:t> is usually less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𝑠</m:t>
                        </m:r>
                      </m:sub>
                    </m:sSub>
                  </m:oMath>
                </a14:m>
                <a:endParaRPr lang="en-US" b="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34"/>
                </a:stretch>
              </a:blipFill>
            </p:spPr>
            <p:txBody>
              <a:bodyPr/>
              <a:lstStyle/>
              <a:p>
                <a:r>
                  <a:rPr lang="en-US">
                    <a:noFill/>
                  </a:rPr>
                  <a:t> </a:t>
                </a:r>
              </a:p>
            </p:txBody>
          </p:sp>
        </mc:Fallback>
      </mc:AlternateContent>
    </p:spTree>
    <p:extLst>
      <p:ext uri="{BB962C8B-B14F-4D97-AF65-F5344CB8AC3E}">
        <p14:creationId xmlns:p14="http://schemas.microsoft.com/office/powerpoint/2010/main" val="139680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a:t>02-03 Friction</a:t>
            </a:r>
          </a:p>
        </p:txBody>
      </p:sp>
      <p:sp>
        <p:nvSpPr>
          <p:cNvPr id="50179" name="Rectangle 3"/>
          <p:cNvSpPr>
            <a:spLocks noGrp="1" noChangeArrowheads="1"/>
          </p:cNvSpPr>
          <p:nvPr>
            <p:ph idx="1"/>
          </p:nvPr>
        </p:nvSpPr>
        <p:spPr/>
        <p:txBody>
          <a:bodyPr/>
          <a:lstStyle/>
          <a:p>
            <a:pPr eaLnBrk="1" hangingPunct="1"/>
            <a:r>
              <a:rPr lang="en-US" dirty="0"/>
              <a:t>A car skids to a stop after initially going 30.0 m/s. </a:t>
            </a:r>
            <a:r>
              <a:rPr lang="en-US" i="1" dirty="0">
                <a:sym typeface="Symbol" pitchFamily="18" charset="2"/>
              </a:rPr>
              <a:t></a:t>
            </a:r>
            <a:r>
              <a:rPr lang="en-US" i="1" baseline="-25000" dirty="0">
                <a:sym typeface="Symbol" pitchFamily="18" charset="2"/>
              </a:rPr>
              <a:t>k</a:t>
            </a:r>
            <a:r>
              <a:rPr lang="en-US" baseline="-25000" dirty="0">
                <a:sym typeface="Symbol" pitchFamily="18" charset="2"/>
              </a:rPr>
              <a:t> </a:t>
            </a:r>
            <a:r>
              <a:rPr lang="en-US" dirty="0">
                <a:sym typeface="Symbol" pitchFamily="18" charset="2"/>
              </a:rPr>
              <a:t>= 0.800.  How far does the car go before stopping?</a:t>
            </a:r>
          </a:p>
          <a:p>
            <a:pPr eaLnBrk="1" hangingPunct="1"/>
            <a:endParaRPr lang="en-US" dirty="0">
              <a:sym typeface="Symbol" pitchFamily="18" charset="2"/>
            </a:endParaRPr>
          </a:p>
          <a:p>
            <a:pPr eaLnBrk="1" hangingPunct="1"/>
            <a:r>
              <a:rPr lang="en-US" dirty="0">
                <a:sym typeface="Symbol" pitchFamily="18" charset="2"/>
              </a:rPr>
              <a:t>57.3 m</a:t>
            </a:r>
          </a:p>
        </p:txBody>
      </p:sp>
      <p:pic>
        <p:nvPicPr>
          <p:cNvPr id="50195" name="Picture 19" descr="j0212957"/>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7113586" y="3181353"/>
            <a:ext cx="1828800" cy="1149350"/>
          </a:xfrm>
          <a:noFill/>
        </p:spPr>
      </p:pic>
      <p:grpSp>
        <p:nvGrpSpPr>
          <p:cNvPr id="2" name="Group 7"/>
          <p:cNvGrpSpPr>
            <a:grpSpLocks/>
          </p:cNvGrpSpPr>
          <p:nvPr/>
        </p:nvGrpSpPr>
        <p:grpSpPr bwMode="auto">
          <a:xfrm>
            <a:off x="8075612" y="2286000"/>
            <a:ext cx="533400" cy="971550"/>
            <a:chOff x="5040" y="1248"/>
            <a:chExt cx="336" cy="816"/>
          </a:xfrm>
        </p:grpSpPr>
        <p:sp>
          <p:nvSpPr>
            <p:cNvPr id="65548" name="Line 8"/>
            <p:cNvSpPr>
              <a:spLocks noChangeShapeType="1"/>
            </p:cNvSpPr>
            <p:nvPr/>
          </p:nvSpPr>
          <p:spPr bwMode="auto">
            <a:xfrm>
              <a:off x="5088" y="1440"/>
              <a:ext cx="0" cy="624"/>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5549" name="Text Box 9"/>
            <p:cNvSpPr txBox="1">
              <a:spLocks noChangeArrowheads="1"/>
            </p:cNvSpPr>
            <p:nvPr/>
          </p:nvSpPr>
          <p:spPr bwMode="auto">
            <a:xfrm>
              <a:off x="5040" y="1248"/>
              <a:ext cx="33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i="1" dirty="0"/>
                <a:t>W</a:t>
              </a:r>
            </a:p>
          </p:txBody>
        </p:sp>
      </p:grpSp>
      <p:grpSp>
        <p:nvGrpSpPr>
          <p:cNvPr id="3" name="Group 13"/>
          <p:cNvGrpSpPr>
            <a:grpSpLocks/>
          </p:cNvGrpSpPr>
          <p:nvPr/>
        </p:nvGrpSpPr>
        <p:grpSpPr bwMode="auto">
          <a:xfrm>
            <a:off x="7999412" y="4114801"/>
            <a:ext cx="533400" cy="1033463"/>
            <a:chOff x="5040" y="2304"/>
            <a:chExt cx="336" cy="868"/>
          </a:xfrm>
        </p:grpSpPr>
        <p:sp>
          <p:nvSpPr>
            <p:cNvPr id="65546" name="Line 14"/>
            <p:cNvSpPr>
              <a:spLocks noChangeShapeType="1"/>
            </p:cNvSpPr>
            <p:nvPr/>
          </p:nvSpPr>
          <p:spPr bwMode="auto">
            <a:xfrm>
              <a:off x="5088" y="2304"/>
              <a:ext cx="0" cy="624"/>
            </a:xfrm>
            <a:prstGeom prst="line">
              <a:avLst/>
            </a:prstGeom>
            <a:noFill/>
            <a:ln w="5715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65547" name="Text Box 15"/>
            <p:cNvSpPr txBox="1">
              <a:spLocks noChangeArrowheads="1"/>
            </p:cNvSpPr>
            <p:nvPr/>
          </p:nvSpPr>
          <p:spPr bwMode="auto">
            <a:xfrm>
              <a:off x="5040" y="2784"/>
              <a:ext cx="33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i="1" dirty="0"/>
                <a:t>F</a:t>
              </a:r>
              <a:r>
                <a:rPr lang="en-US" i="1" baseline="-25000" dirty="0"/>
                <a:t>N</a:t>
              </a:r>
              <a:endParaRPr lang="en-US" i="1" dirty="0"/>
            </a:p>
          </p:txBody>
        </p:sp>
      </p:grpSp>
      <p:grpSp>
        <p:nvGrpSpPr>
          <p:cNvPr id="4" name="Group 16"/>
          <p:cNvGrpSpPr>
            <a:grpSpLocks/>
          </p:cNvGrpSpPr>
          <p:nvPr/>
        </p:nvGrpSpPr>
        <p:grpSpPr bwMode="auto">
          <a:xfrm>
            <a:off x="6246812" y="3181353"/>
            <a:ext cx="838200" cy="533401"/>
            <a:chOff x="4320" y="1616"/>
            <a:chExt cx="528" cy="448"/>
          </a:xfrm>
        </p:grpSpPr>
        <p:sp>
          <p:nvSpPr>
            <p:cNvPr id="65544" name="Line 17"/>
            <p:cNvSpPr>
              <a:spLocks noChangeShapeType="1"/>
            </p:cNvSpPr>
            <p:nvPr/>
          </p:nvSpPr>
          <p:spPr bwMode="auto">
            <a:xfrm flipH="1">
              <a:off x="4320" y="2064"/>
              <a:ext cx="528" cy="0"/>
            </a:xfrm>
            <a:prstGeom prst="line">
              <a:avLst/>
            </a:prstGeom>
            <a:noFill/>
            <a:ln w="762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65545" name="Text Box 18"/>
            <p:cNvSpPr txBox="1">
              <a:spLocks noChangeArrowheads="1"/>
            </p:cNvSpPr>
            <p:nvPr/>
          </p:nvSpPr>
          <p:spPr bwMode="auto">
            <a:xfrm>
              <a:off x="4368" y="1616"/>
              <a:ext cx="33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i="1" dirty="0" err="1"/>
                <a:t>f</a:t>
              </a:r>
              <a:r>
                <a:rPr lang="en-US" i="1" baseline="-25000" dirty="0" err="1"/>
                <a:t>k</a:t>
              </a:r>
              <a:endParaRPr lang="en-US" i="1" dirty="0"/>
            </a:p>
          </p:txBody>
        </p:sp>
      </p:grpSp>
    </p:spTree>
    <p:extLst>
      <p:ext uri="{BB962C8B-B14F-4D97-AF65-F5344CB8AC3E}">
        <p14:creationId xmlns:p14="http://schemas.microsoft.com/office/powerpoint/2010/main" val="1451873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50195"/>
                                        </p:tgtEl>
                                        <p:attrNameLst>
                                          <p:attrName>style.visibility</p:attrName>
                                        </p:attrNameLst>
                                      </p:cBhvr>
                                      <p:to>
                                        <p:strVal val="visible"/>
                                      </p:to>
                                    </p:set>
                                    <p:anim calcmode="lin" valueType="num">
                                      <p:cBhvr additive="base">
                                        <p:cTn id="11" dur="500" fill="hold"/>
                                        <p:tgtEl>
                                          <p:spTgt spid="50195"/>
                                        </p:tgtEl>
                                        <p:attrNameLst>
                                          <p:attrName>ppt_x</p:attrName>
                                        </p:attrNameLst>
                                      </p:cBhvr>
                                      <p:tavLst>
                                        <p:tav tm="0">
                                          <p:val>
                                            <p:strVal val="1+#ppt_w/2"/>
                                          </p:val>
                                        </p:tav>
                                        <p:tav tm="100000">
                                          <p:val>
                                            <p:strVal val="#ppt_x"/>
                                          </p:val>
                                        </p:tav>
                                      </p:tavLst>
                                    </p:anim>
                                    <p:anim calcmode="lin" valueType="num">
                                      <p:cBhvr additive="base">
                                        <p:cTn id="12" dur="500" fill="hold"/>
                                        <p:tgtEl>
                                          <p:spTgt spid="5019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410200" y="3181350"/>
            <a:ext cx="3429000" cy="1295400"/>
            <a:chOff x="5410200" y="3181350"/>
            <a:chExt cx="3429000" cy="1295400"/>
          </a:xfrm>
        </p:grpSpPr>
        <p:sp>
          <p:nvSpPr>
            <p:cNvPr id="4" name="Right Triangle 3"/>
            <p:cNvSpPr/>
            <p:nvPr/>
          </p:nvSpPr>
          <p:spPr>
            <a:xfrm flipH="1">
              <a:off x="5410200" y="3181350"/>
              <a:ext cx="3429000" cy="12192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5791200" y="4107418"/>
                  <a:ext cx="381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15°</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5791200" y="4107418"/>
                  <a:ext cx="381000" cy="369332"/>
                </a:xfrm>
                <a:prstGeom prst="rect">
                  <a:avLst/>
                </a:prstGeom>
                <a:blipFill rotWithShape="1">
                  <a:blip r:embed="rId3"/>
                  <a:stretch>
                    <a:fillRect r="-34921"/>
                  </a:stretch>
                </a:blipFill>
              </p:spPr>
              <p:txBody>
                <a:bodyPr/>
                <a:lstStyle/>
                <a:p>
                  <a:r>
                    <a:rPr lang="en-US">
                      <a:noFill/>
                    </a:rPr>
                    <a:t> </a:t>
                  </a:r>
                </a:p>
              </p:txBody>
            </p:sp>
          </mc:Fallback>
        </mc:AlternateContent>
      </p:grpSp>
      <p:sp>
        <p:nvSpPr>
          <p:cNvPr id="2" name="Title 1"/>
          <p:cNvSpPr>
            <a:spLocks noGrp="1"/>
          </p:cNvSpPr>
          <p:nvPr>
            <p:ph type="title"/>
          </p:nvPr>
        </p:nvSpPr>
        <p:spPr/>
        <p:txBody>
          <a:bodyPr/>
          <a:lstStyle/>
          <a:p>
            <a:r>
              <a:rPr lang="en-US" dirty="0"/>
              <a:t>02-03 Friction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65-kg skier is coasting downhill on a 15° slope. Assuming the coefficient of friction is that of waxed wood on snow, what is the skier’s acceleration?</a:t>
                </a:r>
              </a:p>
              <a:p>
                <a14:m>
                  <m:oMath xmlns:m="http://schemas.openxmlformats.org/officeDocument/2006/math">
                    <m:r>
                      <a:rPr lang="en-US" i="1" dirty="0" smtClean="0">
                        <a:latin typeface="Cambria Math"/>
                      </a:rPr>
                      <m:t>1.59 </m:t>
                    </m:r>
                    <m:r>
                      <a:rPr lang="en-US" i="1" dirty="0" smtClean="0">
                        <a:latin typeface="Cambria Math"/>
                      </a:rPr>
                      <m:t>𝑚</m:t>
                    </m:r>
                    <m:r>
                      <a:rPr lang="en-US" i="1" dirty="0" smtClean="0">
                        <a:latin typeface="Cambria Math"/>
                      </a:rPr>
                      <m:t>/</m:t>
                    </m:r>
                    <m:sSup>
                      <m:sSupPr>
                        <m:ctrlPr>
                          <a:rPr lang="en-US" i="1" dirty="0" smtClean="0">
                            <a:latin typeface="Cambria Math" panose="02040503050406030204" pitchFamily="18" charset="0"/>
                          </a:rPr>
                        </m:ctrlPr>
                      </m:sSupPr>
                      <m:e>
                        <m:r>
                          <a:rPr lang="en-US" i="1" dirty="0" smtClean="0">
                            <a:latin typeface="Cambria Math"/>
                          </a:rPr>
                          <m:t>𝑠</m:t>
                        </m:r>
                      </m:e>
                      <m:sup>
                        <m:r>
                          <a:rPr lang="en-US" i="1" dirty="0" smtClean="0">
                            <a:latin typeface="Cambria Math"/>
                          </a:rPr>
                          <m:t>2</m:t>
                        </m:r>
                      </m:sup>
                    </m:sSup>
                  </m:oMath>
                </a14:m>
                <a:r>
                  <a:rPr lang="en-US" dirty="0"/>
                  <a:t> downhill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734" t="-1603"/>
                </a:stretch>
              </a:blipFill>
            </p:spPr>
            <p:txBody>
              <a:bodyPr/>
              <a:lstStyle/>
              <a:p>
                <a:r>
                  <a:rPr lang="en-US">
                    <a:noFill/>
                  </a:rPr>
                  <a:t> </a:t>
                </a:r>
              </a:p>
            </p:txBody>
          </p:sp>
        </mc:Fallback>
      </mc:AlternateContent>
      <p:pic>
        <p:nvPicPr>
          <p:cNvPr id="1026" name="Picture 2" descr="C:\Users\rwright\AppData\Local\Microsoft\Windows\Temporary Internet Files\Content.IE5\TT9443GO\MC900212903[1].wm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2200" y="2138787"/>
            <a:ext cx="1832458" cy="182971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7088429" y="3968501"/>
            <a:ext cx="302971" cy="736849"/>
            <a:chOff x="7088429" y="3968501"/>
            <a:chExt cx="302971" cy="736849"/>
          </a:xfrm>
        </p:grpSpPr>
        <p:cxnSp>
          <p:nvCxnSpPr>
            <p:cNvPr id="15" name="Straight Arrow Connector 14"/>
            <p:cNvCxnSpPr>
              <a:stCxn id="1026" idx="2"/>
            </p:cNvCxnSpPr>
            <p:nvPr/>
          </p:nvCxnSpPr>
          <p:spPr>
            <a:xfrm>
              <a:off x="7088429" y="3968501"/>
              <a:ext cx="302971" cy="58444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88429" y="4552950"/>
              <a:ext cx="302971" cy="1524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597001" y="2138787"/>
            <a:ext cx="575199" cy="538824"/>
            <a:chOff x="5597001" y="2138787"/>
            <a:chExt cx="575199" cy="538824"/>
          </a:xfrm>
        </p:grpSpPr>
        <p:cxnSp>
          <p:nvCxnSpPr>
            <p:cNvPr id="11" name="Straight Arrow Connector 10"/>
            <p:cNvCxnSpPr/>
            <p:nvPr/>
          </p:nvCxnSpPr>
          <p:spPr>
            <a:xfrm flipH="1" flipV="1">
              <a:off x="5791200" y="2138787"/>
              <a:ext cx="381000" cy="43296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597001" y="2308279"/>
                  <a:ext cx="381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𝑁</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597001" y="2308279"/>
                  <a:ext cx="381000" cy="369332"/>
                </a:xfrm>
                <a:prstGeom prst="rect">
                  <a:avLst/>
                </a:prstGeom>
                <a:blipFill rotWithShape="1">
                  <a:blip r:embed="rId6"/>
                  <a:stretch>
                    <a:fillRect r="-3175" b="-3333"/>
                  </a:stretch>
                </a:blipFill>
              </p:spPr>
              <p:txBody>
                <a:bodyPr/>
                <a:lstStyle/>
                <a:p>
                  <a:r>
                    <a:rPr lang="en-US">
                      <a:noFill/>
                    </a:rPr>
                    <a:t> </a:t>
                  </a:r>
                </a:p>
              </p:txBody>
            </p:sp>
          </mc:Fallback>
        </mc:AlternateContent>
      </p:grpSp>
      <p:grpSp>
        <p:nvGrpSpPr>
          <p:cNvPr id="23" name="Group 22"/>
          <p:cNvGrpSpPr/>
          <p:nvPr/>
        </p:nvGrpSpPr>
        <p:grpSpPr>
          <a:xfrm>
            <a:off x="6648245" y="3968501"/>
            <a:ext cx="440184" cy="771301"/>
            <a:chOff x="6648245" y="3968501"/>
            <a:chExt cx="440184" cy="771301"/>
          </a:xfrm>
        </p:grpSpPr>
        <p:cxnSp>
          <p:nvCxnSpPr>
            <p:cNvPr id="6" name="Straight Arrow Connector 5"/>
            <p:cNvCxnSpPr>
              <a:stCxn id="1026" idx="2"/>
            </p:cNvCxnSpPr>
            <p:nvPr/>
          </p:nvCxnSpPr>
          <p:spPr>
            <a:xfrm>
              <a:off x="7088429" y="3968501"/>
              <a:ext cx="0" cy="73684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648245" y="4370470"/>
                  <a:ext cx="381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6648245" y="4370470"/>
                  <a:ext cx="381000" cy="369332"/>
                </a:xfrm>
                <a:prstGeom prst="rect">
                  <a:avLst/>
                </a:prstGeom>
                <a:blipFill rotWithShape="1">
                  <a:blip r:embed="rId7"/>
                  <a:stretch>
                    <a:fillRect/>
                  </a:stretch>
                </a:blipFill>
              </p:spPr>
              <p:txBody>
                <a:bodyPr/>
                <a:lstStyle/>
                <a:p>
                  <a:r>
                    <a:rPr lang="en-US">
                      <a:noFill/>
                    </a:rPr>
                    <a:t> </a:t>
                  </a:r>
                </a:p>
              </p:txBody>
            </p:sp>
          </mc:Fallback>
        </mc:AlternateContent>
      </p:grpSp>
      <p:grpSp>
        <p:nvGrpSpPr>
          <p:cNvPr id="25" name="Group 24"/>
          <p:cNvGrpSpPr/>
          <p:nvPr/>
        </p:nvGrpSpPr>
        <p:grpSpPr>
          <a:xfrm>
            <a:off x="7848600" y="2571750"/>
            <a:ext cx="838200" cy="521732"/>
            <a:chOff x="7848600" y="2571750"/>
            <a:chExt cx="838200" cy="521732"/>
          </a:xfrm>
        </p:grpSpPr>
        <p:cxnSp>
          <p:nvCxnSpPr>
            <p:cNvPr id="9" name="Straight Arrow Connector 8"/>
            <p:cNvCxnSpPr/>
            <p:nvPr/>
          </p:nvCxnSpPr>
          <p:spPr>
            <a:xfrm flipV="1">
              <a:off x="7848600" y="2571750"/>
              <a:ext cx="838200" cy="3048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8077200" y="2724150"/>
                  <a:ext cx="381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8077200" y="2724150"/>
                  <a:ext cx="381000" cy="369332"/>
                </a:xfrm>
                <a:prstGeom prst="rect">
                  <a:avLst/>
                </a:prstGeom>
                <a:blipFill rotWithShape="1">
                  <a:blip r:embed="rId8"/>
                  <a:stretch>
                    <a:fillRect b="-1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42380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1+#ppt_w/2"/>
                                          </p:val>
                                        </p:tav>
                                        <p:tav tm="100000">
                                          <p:val>
                                            <p:strVal val="#ppt_x"/>
                                          </p:val>
                                        </p:tav>
                                      </p:tavLst>
                                    </p:anim>
                                    <p:anim calcmode="lin" valueType="num">
                                      <p:cBhvr additive="base">
                                        <p:cTn id="17"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02-03 Friction</a:t>
            </a:r>
          </a:p>
        </p:txBody>
      </p:sp>
      <p:sp>
        <p:nvSpPr>
          <p:cNvPr id="3" name="Content Placeholder 2"/>
          <p:cNvSpPr>
            <a:spLocks noGrp="1"/>
          </p:cNvSpPr>
          <p:nvPr>
            <p:ph idx="1"/>
          </p:nvPr>
        </p:nvSpPr>
        <p:spPr/>
        <p:txBody>
          <a:bodyPr>
            <a:normAutofit/>
          </a:bodyPr>
          <a:lstStyle/>
          <a:p>
            <a:r>
              <a:rPr lang="en-US" sz="2000" dirty="0"/>
              <a:t>While hauling firewood to the house, you pull a 100-kg wood-filled wagon across level ground at a constant velocity. You pull the handle with a force of 230 N at 30° above the horizontal. What is the coefficient of friction between the wagon and the ground?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366" y="3267074"/>
            <a:ext cx="3717158" cy="2127753"/>
          </a:xfrm>
          <a:prstGeom prst="rect">
            <a:avLst/>
          </a:prstGeom>
        </p:spPr>
      </p:pic>
    </p:spTree>
    <p:extLst>
      <p:ext uri="{BB962C8B-B14F-4D97-AF65-F5344CB8AC3E}">
        <p14:creationId xmlns:p14="http://schemas.microsoft.com/office/powerpoint/2010/main" val="401170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02-01 Newton’s Laws of Motion</a:t>
            </a:r>
          </a:p>
        </p:txBody>
      </p:sp>
      <p:sp>
        <p:nvSpPr>
          <p:cNvPr id="3" name="Content Placeholder 2"/>
          <p:cNvSpPr>
            <a:spLocks noGrp="1"/>
          </p:cNvSpPr>
          <p:nvPr>
            <p:ph sz="half" idx="1"/>
          </p:nvPr>
        </p:nvSpPr>
        <p:spPr/>
        <p:txBody>
          <a:bodyPr>
            <a:normAutofit/>
          </a:bodyPr>
          <a:lstStyle/>
          <a:p>
            <a:r>
              <a:rPr lang="en-US" dirty="0"/>
              <a:t>Kinematics</a:t>
            </a:r>
          </a:p>
          <a:p>
            <a:pPr lvl="1"/>
            <a:r>
              <a:rPr lang="en-US" dirty="0"/>
              <a:t>How things move</a:t>
            </a:r>
          </a:p>
          <a:p>
            <a:r>
              <a:rPr lang="en-US" dirty="0"/>
              <a:t>Dynamics</a:t>
            </a:r>
          </a:p>
          <a:p>
            <a:pPr lvl="1"/>
            <a:r>
              <a:rPr lang="en-US" dirty="0"/>
              <a:t>Why things move</a:t>
            </a:r>
          </a:p>
          <a:p>
            <a:pPr lvl="1"/>
            <a:endParaRPr lang="en-US" dirty="0"/>
          </a:p>
        </p:txBody>
      </p:sp>
      <p:sp>
        <p:nvSpPr>
          <p:cNvPr id="4" name="Content Placeholder 3"/>
          <p:cNvSpPr>
            <a:spLocks noGrp="1"/>
          </p:cNvSpPr>
          <p:nvPr>
            <p:ph sz="half" idx="2"/>
          </p:nvPr>
        </p:nvSpPr>
        <p:spPr/>
        <p:txBody>
          <a:bodyPr>
            <a:normAutofit/>
          </a:bodyPr>
          <a:lstStyle/>
          <a:p>
            <a:r>
              <a:rPr lang="en-US" dirty="0"/>
              <a:t>Force</a:t>
            </a:r>
          </a:p>
          <a:p>
            <a:pPr lvl="1"/>
            <a:r>
              <a:rPr lang="en-US" dirty="0"/>
              <a:t>A push or a pull</a:t>
            </a:r>
          </a:p>
          <a:p>
            <a:pPr lvl="1"/>
            <a:r>
              <a:rPr lang="en-US" dirty="0"/>
              <a:t>Is a vector</a:t>
            </a:r>
          </a:p>
          <a:p>
            <a:pPr lvl="1"/>
            <a:r>
              <a:rPr lang="en-US" dirty="0"/>
              <a:t>Unit: Newton (N)</a:t>
            </a:r>
          </a:p>
          <a:p>
            <a:pPr lvl="1"/>
            <a:r>
              <a:rPr lang="en-US" dirty="0"/>
              <a:t>Measured by a spring scale</a:t>
            </a: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755" b="99623" l="41887" r="58868">
                        <a14:foregroundMark x1="50943" y1="12830" x2="50943" y2="12830"/>
                        <a14:foregroundMark x1="52453" y1="12830" x2="52453" y2="12830"/>
                        <a14:foregroundMark x1="48302" y1="13208" x2="48302" y2="13208"/>
                        <a14:foregroundMark x1="47547" y1="12830" x2="47547" y2="12830"/>
                        <a14:foregroundMark x1="56981" y1="14340" x2="56981" y2="14340"/>
                        <a14:foregroundMark x1="57736" y1="11321" x2="57736" y2="11321"/>
                        <a14:foregroundMark x1="57358" y1="7547" x2="57358" y2="7547"/>
                        <a14:foregroundMark x1="54717" y1="5660" x2="54717" y2="5660"/>
                        <a14:foregroundMark x1="53585" y1="4528" x2="53585" y2="4528"/>
                        <a14:foregroundMark x1="52075" y1="3774" x2="52075" y2="3774"/>
                        <a14:foregroundMark x1="49434" y1="4151" x2="49434" y2="4151"/>
                        <a14:foregroundMark x1="43774" y1="14340" x2="43774" y2="14340"/>
                        <a14:foregroundMark x1="43774" y1="9057" x2="43774" y2="9057"/>
                        <a14:foregroundMark x1="45283" y1="6415" x2="45283" y2="6415"/>
                        <a14:foregroundMark x1="47170" y1="5283" x2="47170" y2="5283"/>
                        <a14:foregroundMark x1="48302" y1="4528" x2="48302" y2="4528"/>
                        <a14:foregroundMark x1="46038" y1="5660" x2="46038" y2="5660"/>
                        <a14:foregroundMark x1="44151" y1="92075" x2="44151" y2="92075"/>
                        <a14:foregroundMark x1="49811" y1="92075" x2="49811" y2="92075"/>
                        <a14:foregroundMark x1="49434" y1="95472" x2="49434" y2="95472"/>
                        <a14:foregroundMark x1="49811" y1="93962" x2="49811" y2="93962"/>
                        <a14:foregroundMark x1="47547" y1="96981" x2="47547" y2="96981"/>
                      </a14:backgroundRemoval>
                    </a14:imgEffect>
                  </a14:imgLayer>
                </a14:imgProps>
              </a:ext>
              <a:ext uri="{28A0092B-C50C-407E-A947-70E740481C1C}">
                <a14:useLocalDpi xmlns:a14="http://schemas.microsoft.com/office/drawing/2010/main" val="0"/>
              </a:ext>
            </a:extLst>
          </a:blip>
          <a:srcRect l="39810" r="38899"/>
          <a:stretch/>
        </p:blipFill>
        <p:spPr>
          <a:xfrm>
            <a:off x="3648547" y="971550"/>
            <a:ext cx="1013988" cy="3571875"/>
          </a:xfrm>
          <a:prstGeom prst="rect">
            <a:avLst/>
          </a:prstGeom>
        </p:spPr>
      </p:pic>
    </p:spTree>
    <p:extLst>
      <p:ext uri="{BB962C8B-B14F-4D97-AF65-F5344CB8AC3E}">
        <p14:creationId xmlns:p14="http://schemas.microsoft.com/office/powerpoint/2010/main" val="18882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02-03 Friction</a:t>
            </a:r>
          </a:p>
        </p:txBody>
      </p:sp>
      <p:sp>
        <p:nvSpPr>
          <p:cNvPr id="3" name="Content Placeholder 2"/>
          <p:cNvSpPr>
            <a:spLocks noGrp="1"/>
          </p:cNvSpPr>
          <p:nvPr>
            <p:ph idx="1"/>
          </p:nvPr>
        </p:nvSpPr>
        <p:spPr/>
        <p:txBody>
          <a:bodyPr/>
          <a:lstStyle/>
          <a:p>
            <a:r>
              <a:rPr lang="en-US" dirty="0"/>
              <a:t>Don’t let these problems cause friction between us</a:t>
            </a:r>
          </a:p>
          <a:p>
            <a:r>
              <a:rPr lang="en-US" dirty="0"/>
              <a:t>Read 4.5, 5.2, 4.7</a:t>
            </a:r>
          </a:p>
        </p:txBody>
      </p:sp>
    </p:spTree>
    <p:extLst>
      <p:ext uri="{BB962C8B-B14F-4D97-AF65-F5344CB8AC3E}">
        <p14:creationId xmlns:p14="http://schemas.microsoft.com/office/powerpoint/2010/main" val="3080449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3DE2-9CE2-45B0-A758-D1891613ED24}"/>
              </a:ext>
            </a:extLst>
          </p:cNvPr>
          <p:cNvSpPr>
            <a:spLocks noGrp="1"/>
          </p:cNvSpPr>
          <p:nvPr>
            <p:ph type="title"/>
          </p:nvPr>
        </p:nvSpPr>
        <p:spPr/>
        <p:txBody>
          <a:bodyPr/>
          <a:lstStyle/>
          <a:p>
            <a:r>
              <a:rPr lang="en-US" dirty="0"/>
              <a:t>02-04 Tension, Hooke's Law, Drag, and Equilibrium</a:t>
            </a:r>
          </a:p>
        </p:txBody>
      </p:sp>
      <p:sp>
        <p:nvSpPr>
          <p:cNvPr id="3" name="Text Placeholder 2">
            <a:extLst>
              <a:ext uri="{FF2B5EF4-FFF2-40B4-BE49-F238E27FC236}">
                <a16:creationId xmlns:a16="http://schemas.microsoft.com/office/drawing/2014/main" id="{28C62AE0-73B2-4EB0-9C07-6C2B1A3ACF5A}"/>
              </a:ext>
            </a:extLst>
          </p:cNvPr>
          <p:cNvSpPr>
            <a:spLocks noGrp="1"/>
          </p:cNvSpPr>
          <p:nvPr>
            <p:ph type="body" idx="1"/>
          </p:nvPr>
        </p:nvSpPr>
        <p:spPr/>
        <p:txBody>
          <a:bodyPr>
            <a:normAutofit fontScale="55000" lnSpcReduction="20000"/>
          </a:bodyPr>
          <a:lstStyle/>
          <a:p>
            <a:r>
              <a:rPr lang="en-US" dirty="0"/>
              <a:t>In this lesson you will…</a:t>
            </a:r>
          </a:p>
          <a:p>
            <a:r>
              <a:rPr lang="en-US" dirty="0"/>
              <a:t>• Define tension force.</a:t>
            </a:r>
          </a:p>
          <a:p>
            <a:r>
              <a:rPr lang="en-US" dirty="0"/>
              <a:t>• Apply Newton's laws of motion to solve problems involving a variety of forces.</a:t>
            </a:r>
          </a:p>
          <a:p>
            <a:r>
              <a:rPr lang="en-US" dirty="0"/>
              <a:t>• Express mathematically the drag force.</a:t>
            </a:r>
          </a:p>
          <a:p>
            <a:r>
              <a:rPr lang="en-US" dirty="0"/>
              <a:t>• Discuss the applications of drag force.</a:t>
            </a:r>
          </a:p>
          <a:p>
            <a:r>
              <a:rPr lang="en-US" dirty="0"/>
              <a:t>• Define terminal velocity.</a:t>
            </a:r>
          </a:p>
          <a:p>
            <a:r>
              <a:rPr lang="en-US" dirty="0"/>
              <a:t>• Determine the terminal velocity given mass.</a:t>
            </a:r>
          </a:p>
          <a:p>
            <a:r>
              <a:rPr lang="en-US" dirty="0"/>
              <a:t>• Apply problem-solving techniques to solve for quantities in more complex systems of forces.</a:t>
            </a:r>
          </a:p>
        </p:txBody>
      </p:sp>
    </p:spTree>
    <p:extLst>
      <p:ext uri="{BB962C8B-B14F-4D97-AF65-F5344CB8AC3E}">
        <p14:creationId xmlns:p14="http://schemas.microsoft.com/office/powerpoint/2010/main" val="1679002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02-04 Tension, Hooke's Law, Drag, and Equilibrium</a:t>
            </a:r>
          </a:p>
        </p:txBody>
      </p:sp>
      <p:sp>
        <p:nvSpPr>
          <p:cNvPr id="3" name="Content Placeholder 2"/>
          <p:cNvSpPr>
            <a:spLocks noGrp="1"/>
          </p:cNvSpPr>
          <p:nvPr>
            <p:ph idx="1"/>
          </p:nvPr>
        </p:nvSpPr>
        <p:spPr/>
        <p:txBody>
          <a:bodyPr/>
          <a:lstStyle/>
          <a:p>
            <a:r>
              <a:rPr lang="en-US" dirty="0"/>
              <a:t>Do the lab on your worksheet</a:t>
            </a:r>
          </a:p>
        </p:txBody>
      </p:sp>
    </p:spTree>
    <p:extLst>
      <p:ext uri="{BB962C8B-B14F-4D97-AF65-F5344CB8AC3E}">
        <p14:creationId xmlns:p14="http://schemas.microsoft.com/office/powerpoint/2010/main" val="3236739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02-04 Tension, Hooke's Law, Drag, and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Hooke's Law</a:t>
                </a:r>
              </a:p>
              <a:p>
                <a:pPr lvl="1"/>
                <a:r>
                  <a:rPr lang="en-US" dirty="0"/>
                  <a:t>For springs or forces that deform (change shape)</a:t>
                </a:r>
              </a:p>
              <a:p>
                <a:pPr lvl="1"/>
                <a:r>
                  <a:rPr lang="en-US" dirty="0"/>
                  <a:t>For small deformations (no permanent change)</a:t>
                </a:r>
              </a:p>
              <a:p>
                <a:pPr lvl="1"/>
                <a14:m>
                  <m:oMath xmlns:m="http://schemas.openxmlformats.org/officeDocument/2006/math">
                    <m:sSub>
                      <m:sSubPr>
                        <m:ctrlPr>
                          <a:rPr lang="en-US" b="0" i="1" smtClean="0">
                            <a:latin typeface="Cambria Math" panose="02040503050406030204" pitchFamily="18" charset="0"/>
                          </a:rPr>
                        </m:ctrlPr>
                      </m:sSubPr>
                      <m:e>
                        <m:r>
                          <a:rPr lang="en-US" i="1">
                            <a:latin typeface="Cambria Math"/>
                          </a:rPr>
                          <m:t>𝐹</m:t>
                        </m:r>
                      </m:e>
                      <m:sub>
                        <m:r>
                          <a:rPr lang="en-US" b="0" i="1" smtClean="0">
                            <a:latin typeface="Cambria Math"/>
                          </a:rPr>
                          <m:t>𝑆</m:t>
                        </m:r>
                      </m:sub>
                    </m:sSub>
                    <m:r>
                      <a:rPr lang="en-US" i="1">
                        <a:latin typeface="Cambria Math"/>
                      </a:rPr>
                      <m:t>=</m:t>
                    </m:r>
                    <m:r>
                      <a:rPr lang="en-US" i="1">
                        <a:latin typeface="Cambria Math"/>
                      </a:rPr>
                      <m:t>𝑘</m:t>
                    </m:r>
                    <m:r>
                      <m:rPr>
                        <m:sty m:val="p"/>
                      </m:rPr>
                      <a:rPr lang="en-US">
                        <a:latin typeface="Cambria Math"/>
                      </a:rPr>
                      <m:t>Δ</m:t>
                    </m:r>
                    <m:r>
                      <a:rPr lang="en-US" i="1">
                        <a:latin typeface="Cambria Math"/>
                      </a:rPr>
                      <m:t>𝑥</m:t>
                    </m:r>
                  </m:oMath>
                </a14:m>
                <a:endParaRPr lang="en-US" dirty="0"/>
              </a:p>
              <a:p>
                <a:pPr lvl="2"/>
                <a14:m>
                  <m:oMath xmlns:m="http://schemas.openxmlformats.org/officeDocument/2006/math">
                    <m:r>
                      <a:rPr lang="en-US" i="1">
                        <a:latin typeface="Cambria Math"/>
                      </a:rPr>
                      <m:t>𝑘</m:t>
                    </m:r>
                    <m:r>
                      <a:rPr lang="en-US" i="1">
                        <a:latin typeface="Cambria Math"/>
                      </a:rPr>
                      <m:t>=</m:t>
                    </m:r>
                  </m:oMath>
                </a14:m>
                <a:r>
                  <a:rPr lang="en-US" dirty="0"/>
                  <a:t> spring constant and is unique to each spring</a:t>
                </a:r>
              </a:p>
              <a:p>
                <a:pPr lvl="2"/>
                <a14:m>
                  <m:oMath xmlns:m="http://schemas.openxmlformats.org/officeDocument/2006/math">
                    <m:r>
                      <m:rPr>
                        <m:sty m:val="p"/>
                      </m:rPr>
                      <a:rPr lang="en-US">
                        <a:latin typeface="Cambria Math"/>
                      </a:rPr>
                      <m:t>Δ</m:t>
                    </m:r>
                    <m:r>
                      <a:rPr lang="en-US" i="1">
                        <a:latin typeface="Cambria Math"/>
                      </a:rPr>
                      <m:t>𝑥</m:t>
                    </m:r>
                    <m:r>
                      <a:rPr lang="en-US" i="1">
                        <a:latin typeface="Cambria Math"/>
                      </a:rPr>
                      <m:t>=</m:t>
                    </m:r>
                  </m:oMath>
                </a14:m>
                <a:r>
                  <a:rPr lang="en-US" dirty="0"/>
                  <a:t> the distance the spring is stretched/compressed</a:t>
                </a:r>
              </a:p>
              <a:p>
                <a:pPr lvl="1"/>
                <a:r>
                  <a:rPr lang="en-US" dirty="0"/>
                  <a:t>Hooke's Law is the reason we can use a spring scale to measure force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7" t="-1136" b="-162"/>
                </a:stretch>
              </a:blipFill>
            </p:spPr>
            <p:txBody>
              <a:bodyPr/>
              <a:lstStyle/>
              <a:p>
                <a:r>
                  <a:rPr lang="en-US">
                    <a:noFill/>
                  </a:rPr>
                  <a:t> </a:t>
                </a:r>
              </a:p>
            </p:txBody>
          </p:sp>
        </mc:Fallback>
      </mc:AlternateContent>
    </p:spTree>
    <p:extLst>
      <p:ext uri="{BB962C8B-B14F-4D97-AF65-F5344CB8AC3E}">
        <p14:creationId xmlns:p14="http://schemas.microsoft.com/office/powerpoint/2010/main" val="463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02-04 Tension, Hooke's Law, Drag, and Equilibrium</a:t>
            </a:r>
          </a:p>
        </p:txBody>
      </p:sp>
      <p:sp>
        <p:nvSpPr>
          <p:cNvPr id="3" name="Content Placeholder 2"/>
          <p:cNvSpPr>
            <a:spLocks noGrp="1"/>
          </p:cNvSpPr>
          <p:nvPr>
            <p:ph idx="1"/>
          </p:nvPr>
        </p:nvSpPr>
        <p:spPr/>
        <p:txBody>
          <a:bodyPr/>
          <a:lstStyle/>
          <a:p>
            <a:r>
              <a:rPr lang="en-US" dirty="0"/>
              <a:t>Tension</a:t>
            </a:r>
          </a:p>
          <a:p>
            <a:pPr lvl="1"/>
            <a:r>
              <a:rPr lang="en-US" dirty="0"/>
              <a:t>Pulling force from rope, chain, etc.</a:t>
            </a:r>
          </a:p>
          <a:p>
            <a:pPr lvl="1"/>
            <a:r>
              <a:rPr lang="en-US" dirty="0"/>
              <a:t>Everywhere the rope connects to something, there is an identical tension</a:t>
            </a:r>
          </a:p>
        </p:txBody>
      </p:sp>
    </p:spTree>
    <p:extLst>
      <p:ext uri="{BB962C8B-B14F-4D97-AF65-F5344CB8AC3E}">
        <p14:creationId xmlns:p14="http://schemas.microsoft.com/office/powerpoint/2010/main" val="30724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02-04 Tension, Hooke's Law, Drag, and Equilibrium</a:t>
            </a:r>
          </a:p>
        </p:txBody>
      </p:sp>
      <p:sp>
        <p:nvSpPr>
          <p:cNvPr id="3" name="Content Placeholder 2"/>
          <p:cNvSpPr>
            <a:spLocks noGrp="1"/>
          </p:cNvSpPr>
          <p:nvPr>
            <p:ph sz="half" idx="1"/>
          </p:nvPr>
        </p:nvSpPr>
        <p:spPr/>
        <p:txBody>
          <a:bodyPr>
            <a:normAutofit fontScale="92500" lnSpcReduction="20000"/>
          </a:bodyPr>
          <a:lstStyle/>
          <a:p>
            <a:r>
              <a:rPr lang="en-US" dirty="0"/>
              <a:t>Drag</a:t>
            </a:r>
          </a:p>
          <a:p>
            <a:pPr lvl="1"/>
            <a:r>
              <a:rPr lang="en-US" dirty="0"/>
              <a:t>Resistive force from moving through a fluid</a:t>
            </a:r>
          </a:p>
          <a:p>
            <a:pPr lvl="1"/>
            <a:r>
              <a:rPr lang="en-US" dirty="0"/>
              <a:t>Size depends on area, speed, and properties of the fluid</a:t>
            </a:r>
          </a:p>
          <a:p>
            <a:pPr lvl="1"/>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92500" lnSpcReduction="20000"/>
              </a:bodyPr>
              <a:lstStyle/>
              <a:p>
                <a:r>
                  <a:rPr lang="en-US" dirty="0"/>
                  <a:t>For large objects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r>
                          <a:rPr lang="en-US" i="1">
                            <a:latin typeface="Cambria Math"/>
                          </a:rPr>
                          <m:t>𝐷</m:t>
                        </m:r>
                      </m:sub>
                    </m:sSub>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r>
                      <a:rPr lang="en-US" i="1">
                        <a:latin typeface="Cambria Math"/>
                      </a:rPr>
                      <m:t>𝐶</m:t>
                    </m:r>
                    <m:r>
                      <a:rPr lang="en-US" i="1">
                        <a:latin typeface="Cambria Math"/>
                      </a:rPr>
                      <m:t>𝜌</m:t>
                    </m:r>
                    <m:r>
                      <a:rPr lang="en-US" i="1">
                        <a:latin typeface="Cambria Math"/>
                      </a:rPr>
                      <m:t>𝐴</m:t>
                    </m:r>
                    <m:sSup>
                      <m:sSupPr>
                        <m:ctrlPr>
                          <a:rPr lang="en-US" i="1">
                            <a:latin typeface="Cambria Math" panose="02040503050406030204" pitchFamily="18" charset="0"/>
                          </a:rPr>
                        </m:ctrlPr>
                      </m:sSupPr>
                      <m:e>
                        <m:r>
                          <a:rPr lang="en-US" i="1">
                            <a:latin typeface="Cambria Math"/>
                          </a:rPr>
                          <m:t>𝑣</m:t>
                        </m:r>
                      </m:e>
                      <m:sup>
                        <m:r>
                          <a:rPr lang="en-US" i="1">
                            <a:latin typeface="Cambria Math"/>
                          </a:rPr>
                          <m:t>2</m:t>
                        </m:r>
                      </m:sup>
                    </m:sSup>
                  </m:oMath>
                </a14:m>
                <a:endParaRPr lang="en-US" dirty="0"/>
              </a:p>
              <a:p>
                <a:pPr lvl="1"/>
                <a:endParaRPr lang="en-US" dirty="0"/>
              </a:p>
              <a:p>
                <a:pPr lvl="1"/>
                <a14:m>
                  <m:oMath xmlns:m="http://schemas.openxmlformats.org/officeDocument/2006/math">
                    <m:r>
                      <a:rPr lang="en-US" i="1" dirty="0" smtClean="0">
                        <a:latin typeface="Cambria Math"/>
                      </a:rPr>
                      <m:t>𝐶</m:t>
                    </m:r>
                  </m:oMath>
                </a14:m>
                <a:r>
                  <a:rPr lang="en-US" dirty="0"/>
                  <a:t> = drag coefficient</a:t>
                </a:r>
              </a:p>
              <a:p>
                <a:pPr lvl="1"/>
                <a14:m>
                  <m:oMath xmlns:m="http://schemas.openxmlformats.org/officeDocument/2006/math">
                    <m:r>
                      <a:rPr lang="en-US" b="0" i="1" smtClean="0">
                        <a:latin typeface="Cambria Math"/>
                      </a:rPr>
                      <m:t>𝜌</m:t>
                    </m:r>
                  </m:oMath>
                </a14:m>
                <a:r>
                  <a:rPr lang="en-US" dirty="0"/>
                  <a:t> = density of fluid</a:t>
                </a:r>
              </a:p>
              <a:p>
                <a:pPr lvl="1"/>
                <a14:m>
                  <m:oMath xmlns:m="http://schemas.openxmlformats.org/officeDocument/2006/math">
                    <m:r>
                      <a:rPr lang="en-US" i="1" dirty="0" smtClean="0">
                        <a:latin typeface="Cambria Math"/>
                      </a:rPr>
                      <m:t>𝐴</m:t>
                    </m:r>
                  </m:oMath>
                </a14:m>
                <a:r>
                  <a:rPr lang="en-US" dirty="0"/>
                  <a:t> = cross-sectional area of object</a:t>
                </a:r>
              </a:p>
              <a:p>
                <a:pPr lvl="1"/>
                <a14:m>
                  <m:oMath xmlns:m="http://schemas.openxmlformats.org/officeDocument/2006/math">
                    <m:r>
                      <a:rPr lang="en-US" i="1" dirty="0" smtClean="0">
                        <a:latin typeface="Cambria Math"/>
                      </a:rPr>
                      <m:t>𝑣</m:t>
                    </m:r>
                  </m:oMath>
                </a14:m>
                <a:r>
                  <a:rPr lang="en-US" dirty="0"/>
                  <a:t> = speed of object relative to the fluid</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3"/>
                <a:stretch>
                  <a:fillRect l="-952" t="-3012" b="-602"/>
                </a:stretch>
              </a:blipFill>
            </p:spPr>
            <p:txBody>
              <a:bodyPr/>
              <a:lstStyle/>
              <a:p>
                <a:r>
                  <a:rPr lang="en-US">
                    <a:noFill/>
                  </a:rPr>
                  <a:t> </a:t>
                </a:r>
              </a:p>
            </p:txBody>
          </p:sp>
        </mc:Fallback>
      </mc:AlternateContent>
    </p:spTree>
    <p:extLst>
      <p:ext uri="{BB962C8B-B14F-4D97-AF65-F5344CB8AC3E}">
        <p14:creationId xmlns:p14="http://schemas.microsoft.com/office/powerpoint/2010/main" val="20117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02-04 Tension, Hooke's Law, Drag, and Equilibrium</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a:t>Equilibrium</a:t>
                </a:r>
              </a:p>
              <a:p>
                <a:pPr lvl="1"/>
                <a:r>
                  <a:rPr lang="en-US" dirty="0"/>
                  <a:t>No acceleration</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r>
                          <a:rPr lang="en-US" i="1">
                            <a:latin typeface="Cambria Math"/>
                          </a:rPr>
                          <m:t>𝑛𝑒𝑡</m:t>
                        </m:r>
                      </m:sub>
                    </m:sSub>
                    <m:r>
                      <a:rPr lang="en-US" i="1">
                        <a:latin typeface="Cambria Math"/>
                      </a:rPr>
                      <m:t>=</m:t>
                    </m:r>
                    <m:r>
                      <a:rPr lang="en-US" i="1">
                        <a:latin typeface="Cambria Math"/>
                      </a:rPr>
                      <m:t>𝑚𝑎</m:t>
                    </m:r>
                    <m:r>
                      <a:rPr lang="en-US" i="1">
                        <a:latin typeface="Cambria Math"/>
                      </a:rPr>
                      <m:t> </m:t>
                    </m:r>
                  </m:oMath>
                </a14:m>
                <a:endParaRPr lang="en-US" i="1"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r>
                          <a:rPr lang="en-US" i="1">
                            <a:latin typeface="Cambria Math"/>
                          </a:rPr>
                          <m:t>𝑛𝑒𝑡</m:t>
                        </m:r>
                      </m:sub>
                    </m:sSub>
                    <m:r>
                      <a:rPr lang="en-US" i="1">
                        <a:latin typeface="Cambria Math"/>
                      </a:rPr>
                      <m:t>=0</m:t>
                    </m:r>
                  </m:oMath>
                </a14:m>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734" t="-1603"/>
                </a:stretch>
              </a:blipFill>
            </p:spPr>
            <p:txBody>
              <a:bodyPr/>
              <a:lstStyle/>
              <a:p>
                <a:r>
                  <a:rPr lang="en-US">
                    <a:noFill/>
                  </a:rPr>
                  <a:t> </a:t>
                </a:r>
              </a:p>
            </p:txBody>
          </p:sp>
        </mc:Fallback>
      </mc:AlternateContent>
    </p:spTree>
    <p:extLst>
      <p:ext uri="{BB962C8B-B14F-4D97-AF65-F5344CB8AC3E}">
        <p14:creationId xmlns:p14="http://schemas.microsoft.com/office/powerpoint/2010/main" val="305831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02-04 Tension, Hooke's Law, Drag, and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Find the terminal velocity of a falling mouse in air (</a:t>
                </a:r>
                <a14:m>
                  <m:oMath xmlns:m="http://schemas.openxmlformats.org/officeDocument/2006/math">
                    <m:r>
                      <a:rPr lang="en-US" b="0" i="1" smtClean="0">
                        <a:latin typeface="Cambria Math"/>
                      </a:rPr>
                      <m:t>𝐴</m:t>
                    </m:r>
                    <m:r>
                      <a:rPr lang="en-US" b="0" i="1" smtClean="0">
                        <a:latin typeface="Cambria Math"/>
                      </a:rPr>
                      <m:t>=0.004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r>
                      <a:rPr lang="en-US" b="0" i="1" smtClean="0">
                        <a:latin typeface="Cambria Math"/>
                      </a:rPr>
                      <m:t>, </m:t>
                    </m:r>
                    <m:r>
                      <a:rPr lang="en-US" b="0" i="1" smtClean="0">
                        <a:latin typeface="Cambria Math"/>
                      </a:rPr>
                      <m:t>𝑚</m:t>
                    </m:r>
                    <m:r>
                      <a:rPr lang="en-US" b="0" i="1" smtClean="0">
                        <a:latin typeface="Cambria Math"/>
                      </a:rPr>
                      <m:t>=0.02 </m:t>
                    </m:r>
                    <m:r>
                      <a:rPr lang="en-US" b="0" i="1" smtClean="0">
                        <a:latin typeface="Cambria Math"/>
                      </a:rPr>
                      <m:t>𝑘𝑔</m:t>
                    </m:r>
                    <m:r>
                      <a:rPr lang="en-US" b="0" i="1" smtClean="0">
                        <a:latin typeface="Cambria Math"/>
                      </a:rPr>
                      <m:t>, </m:t>
                    </m:r>
                    <m:r>
                      <a:rPr lang="en-US" b="0" i="1" smtClean="0">
                        <a:latin typeface="Cambria Math"/>
                      </a:rPr>
                      <m:t>𝐶</m:t>
                    </m:r>
                    <m:r>
                      <a:rPr lang="en-US" b="0" i="1" smtClean="0">
                        <a:latin typeface="Cambria Math"/>
                      </a:rPr>
                      <m:t>=0.5</m:t>
                    </m:r>
                  </m:oMath>
                </a14:m>
                <a:r>
                  <a:rPr lang="en-US" dirty="0"/>
                  <a:t>) and a falling human falling flat (</a:t>
                </a:r>
                <a14:m>
                  <m:oMath xmlns:m="http://schemas.openxmlformats.org/officeDocument/2006/math">
                    <m:r>
                      <a:rPr lang="en-US" b="0" i="1" smtClean="0">
                        <a:latin typeface="Cambria Math"/>
                      </a:rPr>
                      <m:t>𝐴</m:t>
                    </m:r>
                    <m:r>
                      <a:rPr lang="en-US" b="0" i="1" smtClean="0">
                        <a:latin typeface="Cambria Math"/>
                      </a:rPr>
                      <m:t>=0.7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r>
                      <a:rPr lang="en-US" b="0" i="1" smtClean="0">
                        <a:latin typeface="Cambria Math"/>
                      </a:rPr>
                      <m:t>, </m:t>
                    </m:r>
                    <m:r>
                      <a:rPr lang="en-US" b="0" i="1" smtClean="0">
                        <a:latin typeface="Cambria Math"/>
                      </a:rPr>
                      <m:t>𝑚</m:t>
                    </m:r>
                    <m:r>
                      <a:rPr lang="en-US" b="0" i="1" smtClean="0">
                        <a:latin typeface="Cambria Math"/>
                      </a:rPr>
                      <m:t>=85 </m:t>
                    </m:r>
                    <m:r>
                      <a:rPr lang="en-US" b="0" i="1" smtClean="0">
                        <a:latin typeface="Cambria Math"/>
                      </a:rPr>
                      <m:t>𝑘𝑔</m:t>
                    </m:r>
                    <m:r>
                      <a:rPr lang="en-US" b="0" i="1" smtClean="0">
                        <a:latin typeface="Cambria Math"/>
                      </a:rPr>
                      <m:t>, </m:t>
                    </m:r>
                    <m:r>
                      <a:rPr lang="en-US" b="0" i="1" smtClean="0">
                        <a:latin typeface="Cambria Math"/>
                      </a:rPr>
                      <m:t>𝐶</m:t>
                    </m:r>
                    <m:r>
                      <a:rPr lang="en-US" b="0" i="1" smtClean="0">
                        <a:latin typeface="Cambria Math"/>
                      </a:rPr>
                      <m:t>=1.0</m:t>
                    </m:r>
                  </m:oMath>
                </a14:m>
                <a:r>
                  <a:rPr lang="en-US" dirty="0"/>
                  <a:t>). The density of air is </a:t>
                </a:r>
                <a14:m>
                  <m:oMath xmlns:m="http://schemas.openxmlformats.org/officeDocument/2006/math">
                    <m:r>
                      <a:rPr lang="en-US" b="0" i="1" smtClean="0">
                        <a:latin typeface="Cambria Math"/>
                      </a:rPr>
                      <m:t>1.21 </m:t>
                    </m:r>
                    <m:r>
                      <a:rPr lang="en-US" b="0" i="1" smtClean="0">
                        <a:latin typeface="Cambria Math"/>
                      </a:rPr>
                      <m:t>𝑘𝑔</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oMath>
                </a14:m>
                <a:r>
                  <a:rPr lang="en-US" dirty="0"/>
                  <a:t>.</a:t>
                </a:r>
              </a:p>
              <a:p>
                <a:endParaRPr lang="en-US" dirty="0"/>
              </a:p>
              <a:p>
                <a:endParaRPr lang="en-US" dirty="0"/>
              </a:p>
              <a:p>
                <a:endParaRPr lang="en-US" dirty="0"/>
              </a:p>
              <a:p>
                <a:r>
                  <a:rPr lang="en-US" dirty="0"/>
                  <a:t>Mouse: 12.7 m/s</a:t>
                </a:r>
              </a:p>
              <a:p>
                <a:r>
                  <a:rPr lang="en-US" dirty="0"/>
                  <a:t>Human: 44.4 m/s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33" t="-974"/>
                </a:stretch>
              </a:blipFill>
            </p:spPr>
            <p:txBody>
              <a:bodyPr/>
              <a:lstStyle/>
              <a:p>
                <a:r>
                  <a:rPr lang="en-US">
                    <a:noFill/>
                  </a:rPr>
                  <a:t> </a:t>
                </a:r>
              </a:p>
            </p:txBody>
          </p:sp>
        </mc:Fallback>
      </mc:AlternateContent>
      <p:pic>
        <p:nvPicPr>
          <p:cNvPr id="2050" name="Picture 2" descr="C:\Users\rwright\AppData\Local\Microsoft\Windows\Temporary Internet Files\Content.IE5\7PKPD4XO\MC9000009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885950"/>
            <a:ext cx="626507" cy="725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wright\AppData\Local\Microsoft\Windows\Temporary Internet Files\Content.IE5\IJSTV6TL\MC90029427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657350"/>
            <a:ext cx="1897380" cy="115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35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02-04 Tension, Hooke's Law, Drag, and Equilibrium</a:t>
            </a:r>
          </a:p>
        </p:txBody>
      </p:sp>
      <p:sp>
        <p:nvSpPr>
          <p:cNvPr id="3" name="Content Placeholder 2"/>
          <p:cNvSpPr>
            <a:spLocks noGrp="1"/>
          </p:cNvSpPr>
          <p:nvPr>
            <p:ph sz="half" idx="1"/>
          </p:nvPr>
        </p:nvSpPr>
        <p:spPr/>
        <p:txBody>
          <a:bodyPr>
            <a:normAutofit fontScale="92500" lnSpcReduction="10000"/>
          </a:bodyPr>
          <a:lstStyle/>
          <a:p>
            <a:r>
              <a:rPr lang="en-US" dirty="0"/>
              <a:t>The helicopter in the drawing is moving horizontally to the right at a constant velocity. The weight of the helicopter is 53,800 N. The lift force </a:t>
            </a:r>
            <a:r>
              <a:rPr lang="en-US" b="1" dirty="0"/>
              <a:t>L</a:t>
            </a:r>
            <a:r>
              <a:rPr lang="en-US" b="1" i="1" dirty="0"/>
              <a:t> </a:t>
            </a:r>
            <a:r>
              <a:rPr lang="en-US" dirty="0"/>
              <a:t>generated by the rotating blade makes an angle of 21.0° with respect to the vertical. What is the magnitude of the lift force?</a:t>
            </a:r>
          </a:p>
          <a:p>
            <a:r>
              <a:rPr lang="en-US" dirty="0"/>
              <a:t>57600 N</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29400" y="971550"/>
            <a:ext cx="2438399" cy="3528642"/>
          </a:xfrm>
        </p:spPr>
      </p:pic>
    </p:spTree>
    <p:extLst>
      <p:ext uri="{BB962C8B-B14F-4D97-AF65-F5344CB8AC3E}">
        <p14:creationId xmlns:p14="http://schemas.microsoft.com/office/powerpoint/2010/main" val="191697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p:txBody>
          <a:bodyPr>
            <a:normAutofit/>
          </a:bodyPr>
          <a:lstStyle/>
          <a:p>
            <a:r>
              <a:rPr lang="en-US" dirty="0"/>
              <a:t>02-04 Tension, Hooke's Law, Drag, and Equilibrium</a:t>
            </a:r>
          </a:p>
        </p:txBody>
      </p:sp>
      <p:sp>
        <p:nvSpPr>
          <p:cNvPr id="14339" name="Rectangle 3"/>
          <p:cNvSpPr>
            <a:spLocks noGrp="1" noChangeArrowheads="1"/>
          </p:cNvSpPr>
          <p:nvPr>
            <p:ph sz="half" idx="1"/>
          </p:nvPr>
        </p:nvSpPr>
        <p:spPr/>
        <p:txBody>
          <a:bodyPr>
            <a:normAutofit lnSpcReduction="10000"/>
          </a:bodyPr>
          <a:lstStyle/>
          <a:p>
            <a:pPr eaLnBrk="1" hangingPunct="1"/>
            <a:r>
              <a:rPr lang="en-US" dirty="0"/>
              <a:t>A stoplight is suspended by two cables over a street.  Weight of the light is 110 N and the cables make a 122</a:t>
            </a:r>
            <a:r>
              <a:rPr lang="en-US" dirty="0">
                <a:cs typeface="Arial" charset="0"/>
              </a:rPr>
              <a:t>° angle with each side of the light.  Find the tension in each cable.</a:t>
            </a:r>
          </a:p>
          <a:p>
            <a:pPr eaLnBrk="1" hangingPunct="1"/>
            <a:endParaRPr lang="en-US" dirty="0">
              <a:cs typeface="Arial" charset="0"/>
            </a:endParaRPr>
          </a:p>
          <a:p>
            <a:pPr eaLnBrk="1" hangingPunct="1"/>
            <a:r>
              <a:rPr lang="en-US" dirty="0">
                <a:cs typeface="Arial" charset="0"/>
              </a:rPr>
              <a:t>104 N</a:t>
            </a:r>
          </a:p>
        </p:txBody>
      </p:sp>
      <p:pic>
        <p:nvPicPr>
          <p:cNvPr id="72708" name="Picture 4" descr="MMj01781210000[1]"/>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tretch>
            <a:fillRect/>
          </a:stretch>
        </p:blipFill>
        <p:spPr>
          <a:xfrm>
            <a:off x="7239000" y="2228851"/>
            <a:ext cx="848354" cy="1081088"/>
          </a:xfrm>
          <a:noFill/>
        </p:spPr>
      </p:pic>
      <p:grpSp>
        <p:nvGrpSpPr>
          <p:cNvPr id="2" name="Group 12"/>
          <p:cNvGrpSpPr>
            <a:grpSpLocks/>
          </p:cNvGrpSpPr>
          <p:nvPr/>
        </p:nvGrpSpPr>
        <p:grpSpPr bwMode="auto">
          <a:xfrm>
            <a:off x="7620000" y="3314702"/>
            <a:ext cx="914400" cy="976313"/>
            <a:chOff x="4704" y="2784"/>
            <a:chExt cx="576" cy="820"/>
          </a:xfrm>
        </p:grpSpPr>
        <p:sp>
          <p:nvSpPr>
            <p:cNvPr id="72722" name="Line 10"/>
            <p:cNvSpPr>
              <a:spLocks noChangeShapeType="1"/>
            </p:cNvSpPr>
            <p:nvPr/>
          </p:nvSpPr>
          <p:spPr bwMode="auto">
            <a:xfrm>
              <a:off x="4704" y="2784"/>
              <a:ext cx="0" cy="81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3" name="Text Box 11"/>
            <p:cNvSpPr txBox="1">
              <a:spLocks noChangeArrowheads="1"/>
            </p:cNvSpPr>
            <p:nvPr/>
          </p:nvSpPr>
          <p:spPr bwMode="auto">
            <a:xfrm>
              <a:off x="4704" y="3216"/>
              <a:ext cx="57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w</a:t>
              </a:r>
            </a:p>
          </p:txBody>
        </p:sp>
      </p:grpSp>
      <p:grpSp>
        <p:nvGrpSpPr>
          <p:cNvPr id="3" name="Group 21"/>
          <p:cNvGrpSpPr>
            <a:grpSpLocks/>
          </p:cNvGrpSpPr>
          <p:nvPr/>
        </p:nvGrpSpPr>
        <p:grpSpPr bwMode="auto">
          <a:xfrm>
            <a:off x="6477000" y="2057401"/>
            <a:ext cx="2438400" cy="633413"/>
            <a:chOff x="4080" y="1728"/>
            <a:chExt cx="1536" cy="532"/>
          </a:xfrm>
        </p:grpSpPr>
        <p:sp>
          <p:nvSpPr>
            <p:cNvPr id="72716" name="Line 6"/>
            <p:cNvSpPr>
              <a:spLocks noChangeShapeType="1"/>
            </p:cNvSpPr>
            <p:nvPr/>
          </p:nvSpPr>
          <p:spPr bwMode="auto">
            <a:xfrm flipV="1">
              <a:off x="4800" y="1728"/>
              <a:ext cx="72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7" name="Text Box 8"/>
            <p:cNvSpPr txBox="1">
              <a:spLocks noChangeArrowheads="1"/>
            </p:cNvSpPr>
            <p:nvPr/>
          </p:nvSpPr>
          <p:spPr bwMode="auto">
            <a:xfrm>
              <a:off x="4896" y="1872"/>
              <a:ext cx="67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122</a:t>
              </a:r>
              <a:r>
                <a:rPr lang="en-US" dirty="0">
                  <a:cs typeface="Arial" charset="0"/>
                </a:rPr>
                <a:t>°</a:t>
              </a:r>
            </a:p>
          </p:txBody>
        </p:sp>
        <p:sp>
          <p:nvSpPr>
            <p:cNvPr id="72718" name="Text Box 13"/>
            <p:cNvSpPr txBox="1">
              <a:spLocks noChangeArrowheads="1"/>
            </p:cNvSpPr>
            <p:nvPr/>
          </p:nvSpPr>
          <p:spPr bwMode="auto">
            <a:xfrm>
              <a:off x="5280" y="1824"/>
              <a:ext cx="33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T</a:t>
              </a:r>
              <a:r>
                <a:rPr lang="en-US" baseline="-25000"/>
                <a:t>2</a:t>
              </a:r>
              <a:endParaRPr lang="en-US"/>
            </a:p>
          </p:txBody>
        </p:sp>
        <p:grpSp>
          <p:nvGrpSpPr>
            <p:cNvPr id="72719" name="Group 20"/>
            <p:cNvGrpSpPr>
              <a:grpSpLocks/>
            </p:cNvGrpSpPr>
            <p:nvPr/>
          </p:nvGrpSpPr>
          <p:grpSpPr bwMode="auto">
            <a:xfrm>
              <a:off x="4080" y="1776"/>
              <a:ext cx="720" cy="436"/>
              <a:chOff x="4080" y="1776"/>
              <a:chExt cx="720" cy="436"/>
            </a:xfrm>
          </p:grpSpPr>
          <p:sp>
            <p:nvSpPr>
              <p:cNvPr id="72720" name="Line 7"/>
              <p:cNvSpPr>
                <a:spLocks noChangeShapeType="1"/>
              </p:cNvSpPr>
              <p:nvPr/>
            </p:nvSpPr>
            <p:spPr bwMode="auto">
              <a:xfrm flipH="1" flipV="1">
                <a:off x="4080" y="1776"/>
                <a:ext cx="720" cy="1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1" name="Text Box 14"/>
              <p:cNvSpPr txBox="1">
                <a:spLocks noChangeArrowheads="1"/>
              </p:cNvSpPr>
              <p:nvPr/>
            </p:nvSpPr>
            <p:spPr bwMode="auto">
              <a:xfrm>
                <a:off x="4128" y="1824"/>
                <a:ext cx="33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T</a:t>
                </a:r>
                <a:r>
                  <a:rPr lang="en-US" baseline="-25000"/>
                  <a:t>1</a:t>
                </a:r>
                <a:endParaRPr lang="en-US"/>
              </a:p>
            </p:txBody>
          </p:sp>
        </p:grpSp>
      </p:grpSp>
    </p:spTree>
    <p:extLst>
      <p:ext uri="{BB962C8B-B14F-4D97-AF65-F5344CB8AC3E}">
        <p14:creationId xmlns:p14="http://schemas.microsoft.com/office/powerpoint/2010/main" val="3767411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02-01 Newton’s Laws of Motion</a:t>
            </a:r>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a:t>Place a marble on your desk so that it is at rest (not moving).</a:t>
            </a:r>
          </a:p>
          <a:p>
            <a:pPr marL="457200" indent="-457200">
              <a:buFont typeface="+mj-lt"/>
              <a:buAutoNum type="arabicPeriod"/>
            </a:pPr>
            <a:r>
              <a:rPr lang="en-US" dirty="0"/>
              <a:t>Observe the marble for a minute. What happens to it? </a:t>
            </a:r>
          </a:p>
          <a:p>
            <a:pPr marL="457200" indent="-457200">
              <a:buFont typeface="+mj-lt"/>
              <a:buAutoNum type="arabicPeriod"/>
            </a:pPr>
            <a:r>
              <a:rPr lang="en-US" dirty="0"/>
              <a:t>Without applying a force to the marble, make it move. Remember gravity is a force, so tipping the desk is the same as applying a force. Were you able to move the marble?</a:t>
            </a:r>
          </a:p>
          <a:p>
            <a:pPr marL="457200" indent="-457200">
              <a:buFont typeface="+mj-lt"/>
              <a:buAutoNum type="arabicPeriod"/>
            </a:pPr>
            <a:r>
              <a:rPr lang="en-US" dirty="0"/>
              <a:t>Roll the marble across your desk at a moderate speed so that it has no sidewise spin. Describe the path the marble took. </a:t>
            </a:r>
          </a:p>
          <a:p>
            <a:pPr marL="457200" indent="-457200">
              <a:buFont typeface="+mj-lt"/>
              <a:buAutoNum type="arabicPeriod"/>
            </a:pPr>
            <a:r>
              <a:rPr lang="en-US" dirty="0"/>
              <a:t>Without a sidewise spin, tipping the desk, or applying a force, can you make the marble take a curved path? </a:t>
            </a:r>
          </a:p>
        </p:txBody>
      </p:sp>
      <p:pic>
        <p:nvPicPr>
          <p:cNvPr id="20" name="Picture 19" descr="Orange &lt;strong&gt;Marble&lt;/strong&gt; Shadow | Flickr - Photo Sharing!"/>
          <p:cNvPicPr>
            <a:picLocks noChangeAspect="1"/>
          </p:cNvPicPr>
          <p:nvPr/>
        </p:nvPicPr>
        <p:blipFill>
          <a:blip r:embed="rId3" cstate="print">
            <a:extLst>
              <a:ext uri="{BEBA8EAE-BF5A-486C-A8C5-ECC9F3942E4B}">
                <a14:imgProps xmlns:a14="http://schemas.microsoft.com/office/drawing/2010/main">
                  <a14:imgLayer r:embed="rId4">
                    <a14:imgEffect>
                      <a14:backgroundRemoval t="9459" b="100000" l="400" r="100000"/>
                    </a14:imgEffect>
                  </a14:imgLayer>
                </a14:imgProps>
              </a:ext>
              <a:ext uri="{28A0092B-C50C-407E-A947-70E740481C1C}">
                <a14:useLocalDpi xmlns:a14="http://schemas.microsoft.com/office/drawing/2010/main" val="0"/>
              </a:ext>
            </a:extLst>
          </a:blip>
          <a:stretch>
            <a:fillRect/>
          </a:stretch>
        </p:blipFill>
        <p:spPr>
          <a:xfrm>
            <a:off x="6172200" y="4281663"/>
            <a:ext cx="1143000" cy="845820"/>
          </a:xfrm>
          <a:prstGeom prst="rect">
            <a:avLst/>
          </a:prstGeom>
        </p:spPr>
      </p:pic>
    </p:spTree>
    <p:extLst>
      <p:ext uri="{BB962C8B-B14F-4D97-AF65-F5344CB8AC3E}">
        <p14:creationId xmlns:p14="http://schemas.microsoft.com/office/powerpoint/2010/main" val="324914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02-04 Tension, Hooke's Law, Drag, and Equilibrium</a:t>
            </a:r>
          </a:p>
        </p:txBody>
      </p:sp>
      <p:sp>
        <p:nvSpPr>
          <p:cNvPr id="3" name="Content Placeholder 2"/>
          <p:cNvSpPr>
            <a:spLocks noGrp="1"/>
          </p:cNvSpPr>
          <p:nvPr>
            <p:ph idx="1"/>
          </p:nvPr>
        </p:nvSpPr>
        <p:spPr/>
        <p:txBody>
          <a:bodyPr/>
          <a:lstStyle/>
          <a:p>
            <a:r>
              <a:rPr lang="en-US" dirty="0"/>
              <a:t>A mountain climber, in the process of crossing between two cliffs by a rope, pauses to rest. She weighs 535 N. Find the tensions in the rope to the left and to the right of the mountain climber.</a:t>
            </a:r>
          </a:p>
          <a:p>
            <a:endParaRPr lang="en-US" dirty="0"/>
          </a:p>
          <a:p>
            <a:endParaRPr lang="en-US" dirty="0"/>
          </a:p>
          <a:p>
            <a:endParaRPr lang="en-US" dirty="0"/>
          </a:p>
          <a:p>
            <a:endParaRPr lang="en-US" dirty="0"/>
          </a:p>
        </p:txBody>
      </p:sp>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2971800" y="3441700"/>
            <a:ext cx="6172200" cy="1701800"/>
          </a:xfrm>
        </p:spPr>
      </p:pic>
    </p:spTree>
    <p:extLst>
      <p:ext uri="{BB962C8B-B14F-4D97-AF65-F5344CB8AC3E}">
        <p14:creationId xmlns:p14="http://schemas.microsoft.com/office/powerpoint/2010/main" val="27508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02-04 Tension, Hooke's Law, Drag, and Equilibrium</a:t>
            </a:r>
          </a:p>
        </p:txBody>
      </p:sp>
      <p:sp>
        <p:nvSpPr>
          <p:cNvPr id="3" name="Content Placeholder 2"/>
          <p:cNvSpPr>
            <a:spLocks noGrp="1"/>
          </p:cNvSpPr>
          <p:nvPr>
            <p:ph idx="1"/>
          </p:nvPr>
        </p:nvSpPr>
        <p:spPr/>
        <p:txBody>
          <a:bodyPr>
            <a:normAutofit/>
          </a:bodyPr>
          <a:lstStyle/>
          <a:p>
            <a:r>
              <a:rPr lang="en-US" sz="2000" dirty="0"/>
              <a:t>A 10-g toy plastic bunny is connected to its base by a spring. The spring is compressed and a suction cup on the bunny holds it to the base so that the bunny doesn't move. If the spring is compressed 3 cm and has a constant of 330 N/m, how much force must the suction cup provide?</a:t>
            </a:r>
          </a:p>
          <a:p>
            <a:endParaRPr lang="en-US" sz="2000"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37219" t="13297" r="31242" b="15300"/>
          <a:stretch/>
        </p:blipFill>
        <p:spPr bwMode="auto">
          <a:xfrm>
            <a:off x="8056589" y="2495551"/>
            <a:ext cx="1087412" cy="2647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8828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02-04 Tension, Hooke's Law, Drag, and Equilibrium</a:t>
            </a:r>
          </a:p>
        </p:txBody>
      </p:sp>
      <p:sp>
        <p:nvSpPr>
          <p:cNvPr id="3" name="Content Placeholder 2"/>
          <p:cNvSpPr>
            <a:spLocks noGrp="1"/>
          </p:cNvSpPr>
          <p:nvPr>
            <p:ph idx="1"/>
          </p:nvPr>
        </p:nvSpPr>
        <p:spPr/>
        <p:txBody>
          <a:bodyPr/>
          <a:lstStyle/>
          <a:p>
            <a:r>
              <a:rPr lang="en-US" dirty="0"/>
              <a:t>The tension is mounting… I can’t wait to see what’s next!</a:t>
            </a:r>
          </a:p>
          <a:p>
            <a:r>
              <a:rPr lang="en-US" dirty="0"/>
              <a:t>Read 4.8</a:t>
            </a:r>
          </a:p>
        </p:txBody>
      </p:sp>
    </p:spTree>
    <p:extLst>
      <p:ext uri="{BB962C8B-B14F-4D97-AF65-F5344CB8AC3E}">
        <p14:creationId xmlns:p14="http://schemas.microsoft.com/office/powerpoint/2010/main" val="2772506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6347-EAC2-43CC-9163-5147FBDC7B54}"/>
              </a:ext>
            </a:extLst>
          </p:cNvPr>
          <p:cNvSpPr>
            <a:spLocks noGrp="1"/>
          </p:cNvSpPr>
          <p:nvPr>
            <p:ph type="title"/>
          </p:nvPr>
        </p:nvSpPr>
        <p:spPr/>
        <p:txBody>
          <a:bodyPr/>
          <a:lstStyle/>
          <a:p>
            <a:r>
              <a:rPr lang="en-US" dirty="0"/>
              <a:t>02-05 Nonequilibrium and Fundamental Forces</a:t>
            </a:r>
          </a:p>
        </p:txBody>
      </p:sp>
      <p:sp>
        <p:nvSpPr>
          <p:cNvPr id="3" name="Text Placeholder 2">
            <a:extLst>
              <a:ext uri="{FF2B5EF4-FFF2-40B4-BE49-F238E27FC236}">
                <a16:creationId xmlns:a16="http://schemas.microsoft.com/office/drawing/2014/main" id="{0DFD102F-3BFC-4B01-B415-96E9F2587689}"/>
              </a:ext>
            </a:extLst>
          </p:cNvPr>
          <p:cNvSpPr>
            <a:spLocks noGrp="1"/>
          </p:cNvSpPr>
          <p:nvPr>
            <p:ph type="body" idx="1"/>
          </p:nvPr>
        </p:nvSpPr>
        <p:spPr/>
        <p:txBody>
          <a:bodyPr/>
          <a:lstStyle/>
          <a:p>
            <a:r>
              <a:rPr lang="en-US" dirty="0"/>
              <a:t>In this lesson you will…</a:t>
            </a:r>
          </a:p>
          <a:p>
            <a:r>
              <a:rPr lang="en-US" dirty="0"/>
              <a:t>• Understand the four basic forces that underlie the processes in nature.</a:t>
            </a:r>
          </a:p>
        </p:txBody>
      </p:sp>
    </p:spTree>
    <p:extLst>
      <p:ext uri="{BB962C8B-B14F-4D97-AF65-F5344CB8AC3E}">
        <p14:creationId xmlns:p14="http://schemas.microsoft.com/office/powerpoint/2010/main" val="3095799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02-05 </a:t>
            </a:r>
            <a:r>
              <a:rPr lang="en-US" dirty="0" err="1"/>
              <a:t>Nonequilibrium</a:t>
            </a:r>
            <a:r>
              <a:rPr lang="en-US" dirty="0"/>
              <a:t> and Fundamental Forces</a:t>
            </a:r>
          </a:p>
        </p:txBody>
      </p:sp>
      <p:sp>
        <p:nvSpPr>
          <p:cNvPr id="3" name="Content Placeholder 2"/>
          <p:cNvSpPr>
            <a:spLocks noGrp="1"/>
          </p:cNvSpPr>
          <p:nvPr>
            <p:ph idx="1"/>
          </p:nvPr>
        </p:nvSpPr>
        <p:spPr/>
        <p:txBody>
          <a:bodyPr>
            <a:normAutofit/>
          </a:bodyPr>
          <a:lstStyle/>
          <a:p>
            <a:r>
              <a:rPr lang="en-US" dirty="0"/>
              <a:t>Four Basic Forces</a:t>
            </a:r>
          </a:p>
          <a:p>
            <a:pPr lvl="1"/>
            <a:r>
              <a:rPr lang="en-US" dirty="0"/>
              <a:t>All forces are made up of only 4 forces</a:t>
            </a:r>
          </a:p>
          <a:p>
            <a:pPr lvl="1"/>
            <a:endParaRPr lang="en-US" dirty="0"/>
          </a:p>
          <a:p>
            <a:pPr lvl="1"/>
            <a:r>
              <a:rPr lang="en-US" dirty="0"/>
              <a:t>Gravitational - gravity</a:t>
            </a:r>
          </a:p>
          <a:p>
            <a:pPr lvl="1"/>
            <a:r>
              <a:rPr lang="en-US" dirty="0"/>
              <a:t>Electromagnetic – static electricity, magnetism</a:t>
            </a:r>
          </a:p>
          <a:p>
            <a:pPr lvl="1"/>
            <a:r>
              <a:rPr lang="en-US" dirty="0"/>
              <a:t>Weak Nuclear - radioactivity</a:t>
            </a:r>
          </a:p>
          <a:p>
            <a:pPr lvl="1"/>
            <a:r>
              <a:rPr lang="en-US" dirty="0"/>
              <a:t>Strong Nuclear – keeps nucleus of atoms together</a:t>
            </a:r>
          </a:p>
        </p:txBody>
      </p:sp>
    </p:spTree>
    <p:extLst>
      <p:ext uri="{BB962C8B-B14F-4D97-AF65-F5344CB8AC3E}">
        <p14:creationId xmlns:p14="http://schemas.microsoft.com/office/powerpoint/2010/main" val="12232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02-05 </a:t>
            </a:r>
            <a:r>
              <a:rPr lang="en-US" dirty="0" err="1"/>
              <a:t>Nonequilibrium</a:t>
            </a:r>
            <a:r>
              <a:rPr lang="en-US" dirty="0"/>
              <a:t> and Fundamental Forces</a:t>
            </a:r>
          </a:p>
        </p:txBody>
      </p:sp>
      <p:sp>
        <p:nvSpPr>
          <p:cNvPr id="3" name="Content Placeholder 2"/>
          <p:cNvSpPr>
            <a:spLocks noGrp="1"/>
          </p:cNvSpPr>
          <p:nvPr>
            <p:ph idx="1"/>
          </p:nvPr>
        </p:nvSpPr>
        <p:spPr/>
        <p:txBody>
          <a:bodyPr>
            <a:normAutofit fontScale="85000" lnSpcReduction="10000"/>
          </a:bodyPr>
          <a:lstStyle/>
          <a:p>
            <a:r>
              <a:rPr lang="en-US" dirty="0"/>
              <a:t>All occur because particles with that force property play catch with a different particle</a:t>
            </a:r>
          </a:p>
          <a:p>
            <a:pPr lvl="1"/>
            <a:r>
              <a:rPr lang="en-US" dirty="0"/>
              <a:t>Electromagnetic uses photons</a:t>
            </a:r>
          </a:p>
          <a:p>
            <a:pPr lvl="1"/>
            <a:r>
              <a:rPr lang="en-US" dirty="0"/>
              <a:t>Scientists are trying to combine all forces together in Grand Unified Theory</a:t>
            </a:r>
          </a:p>
          <a:p>
            <a:pPr lvl="1"/>
            <a:r>
              <a:rPr lang="en-US" dirty="0"/>
              <a:t>Have combined electric, magnetic, weak nuclear</a:t>
            </a:r>
          </a:p>
          <a:p>
            <a:endParaRPr lang="en-US" dirty="0"/>
          </a:p>
          <a:p>
            <a:r>
              <a:rPr lang="en-US" dirty="0"/>
              <a:t>Gravity is the weakest</a:t>
            </a:r>
          </a:p>
          <a:p>
            <a:pPr lvl="1"/>
            <a:r>
              <a:rPr lang="en-US" dirty="0"/>
              <a:t>We feel it because the electromagnetic cancels out over large areas</a:t>
            </a:r>
          </a:p>
          <a:p>
            <a:r>
              <a:rPr lang="en-US" dirty="0"/>
              <a:t>Nuclear forces are strong but only over short distance</a:t>
            </a:r>
          </a:p>
        </p:txBody>
      </p:sp>
    </p:spTree>
    <p:extLst>
      <p:ext uri="{BB962C8B-B14F-4D97-AF65-F5344CB8AC3E}">
        <p14:creationId xmlns:p14="http://schemas.microsoft.com/office/powerpoint/2010/main" val="44279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02-05 </a:t>
            </a:r>
            <a:r>
              <a:rPr lang="en-US" dirty="0" err="1"/>
              <a:t>Nonequilibrium</a:t>
            </a:r>
            <a:r>
              <a:rPr lang="en-US" dirty="0"/>
              <a:t> and Fundamental Forces</a:t>
            </a:r>
          </a:p>
        </p:txBody>
      </p:sp>
      <p:sp>
        <p:nvSpPr>
          <p:cNvPr id="3" name="Content Placeholder 2"/>
          <p:cNvSpPr>
            <a:spLocks noGrp="1"/>
          </p:cNvSpPr>
          <p:nvPr>
            <p:ph idx="1"/>
          </p:nvPr>
        </p:nvSpPr>
        <p:spPr/>
        <p:txBody>
          <a:bodyPr/>
          <a:lstStyle/>
          <a:p>
            <a:r>
              <a:rPr lang="en-US" dirty="0"/>
              <a:t>A 1380-kg car is moving due east with an initial speed of 27.0 m/s. After 8.00 s the car has slowed down to 17.0 m/s. Find the magnitude and direction of the net force that produces the deceleration.</a:t>
            </a:r>
          </a:p>
          <a:p>
            <a:endParaRPr lang="en-US" dirty="0"/>
          </a:p>
          <a:p>
            <a:endParaRPr lang="en-US" dirty="0"/>
          </a:p>
          <a:p>
            <a:endParaRPr lang="en-US" dirty="0"/>
          </a:p>
        </p:txBody>
      </p:sp>
    </p:spTree>
    <p:extLst>
      <p:ext uri="{BB962C8B-B14F-4D97-AF65-F5344CB8AC3E}">
        <p14:creationId xmlns:p14="http://schemas.microsoft.com/office/powerpoint/2010/main" val="127657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02-05 </a:t>
            </a:r>
            <a:r>
              <a:rPr lang="en-US" dirty="0" err="1"/>
              <a:t>Nonequilibrium</a:t>
            </a:r>
            <a:r>
              <a:rPr lang="en-US" dirty="0"/>
              <a:t> and Fundamental Forces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20000"/>
              </a:bodyPr>
              <a:lstStyle/>
              <a:p>
                <a:r>
                  <a:rPr lang="en-US" sz="2000" dirty="0"/>
                  <a:t>A supertanker of mass </a:t>
                </a:r>
                <a14:m>
                  <m:oMath xmlns:m="http://schemas.openxmlformats.org/officeDocument/2006/math">
                    <m:r>
                      <a:rPr lang="en-US" sz="2000" i="1">
                        <a:latin typeface="Cambria Math"/>
                      </a:rPr>
                      <m:t>𝑚</m:t>
                    </m:r>
                    <m:r>
                      <a:rPr lang="en-US" sz="2000" i="1">
                        <a:latin typeface="Cambria Math"/>
                      </a:rPr>
                      <m:t>=1.50×</m:t>
                    </m:r>
                    <m:sSup>
                      <m:sSupPr>
                        <m:ctrlPr>
                          <a:rPr lang="en-US" sz="2000" i="1">
                            <a:latin typeface="Cambria Math" panose="02040503050406030204" pitchFamily="18" charset="0"/>
                          </a:rPr>
                        </m:ctrlPr>
                      </m:sSupPr>
                      <m:e>
                        <m:r>
                          <a:rPr lang="en-US" sz="2000" i="1">
                            <a:latin typeface="Cambria Math"/>
                          </a:rPr>
                          <m:t>10</m:t>
                        </m:r>
                      </m:e>
                      <m:sup>
                        <m:r>
                          <a:rPr lang="en-US" sz="2000" i="1">
                            <a:latin typeface="Cambria Math"/>
                          </a:rPr>
                          <m:t>8</m:t>
                        </m:r>
                      </m:sup>
                    </m:sSup>
                  </m:oMath>
                </a14:m>
                <a:r>
                  <a:rPr lang="en-US" sz="2000" dirty="0"/>
                  <a:t> kg is being towed by two tugboats, as in the picture. The tensions in the towing cables apply the forces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𝑇</m:t>
                        </m:r>
                      </m:e>
                      <m:sub>
                        <m:r>
                          <a:rPr lang="en-US" sz="2000" i="1">
                            <a:latin typeface="Cambria Math"/>
                          </a:rPr>
                          <m:t>1</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𝑇</m:t>
                        </m:r>
                      </m:e>
                      <m:sub>
                        <m:r>
                          <a:rPr lang="en-US" sz="2000" i="1">
                            <a:latin typeface="Cambria Math"/>
                          </a:rPr>
                          <m:t>2</m:t>
                        </m:r>
                      </m:sub>
                    </m:sSub>
                  </m:oMath>
                </a14:m>
                <a:r>
                  <a:rPr lang="en-US" sz="2000" dirty="0"/>
                  <a:t> at equal angles of 30.0° with respect to the tanker's axis. In addition the tanker's engines produce a forward drive force D, whose magnitude is </a:t>
                </a:r>
                <a14:m>
                  <m:oMath xmlns:m="http://schemas.openxmlformats.org/officeDocument/2006/math">
                    <m:r>
                      <a:rPr lang="en-US" sz="2000" i="1">
                        <a:latin typeface="Cambria Math"/>
                      </a:rPr>
                      <m:t>𝐷</m:t>
                    </m:r>
                    <m:r>
                      <a:rPr lang="en-US" sz="2000" i="1">
                        <a:latin typeface="Cambria Math"/>
                      </a:rPr>
                      <m:t>=75.0×</m:t>
                    </m:r>
                    <m:sSup>
                      <m:sSupPr>
                        <m:ctrlPr>
                          <a:rPr lang="en-US" sz="2000" i="1">
                            <a:latin typeface="Cambria Math" panose="02040503050406030204" pitchFamily="18" charset="0"/>
                          </a:rPr>
                        </m:ctrlPr>
                      </m:sSupPr>
                      <m:e>
                        <m:r>
                          <a:rPr lang="en-US" sz="2000" i="1">
                            <a:latin typeface="Cambria Math"/>
                          </a:rPr>
                          <m:t>10</m:t>
                        </m:r>
                      </m:e>
                      <m:sup>
                        <m:r>
                          <a:rPr lang="en-US" sz="2000" i="1">
                            <a:latin typeface="Cambria Math"/>
                          </a:rPr>
                          <m:t>3</m:t>
                        </m:r>
                      </m:sup>
                    </m:sSup>
                  </m:oMath>
                </a14:m>
                <a:r>
                  <a:rPr lang="en-US" sz="2000" dirty="0"/>
                  <a:t> N. Moreover, the water applies an opposing force R, whose magnitude is </a:t>
                </a:r>
                <a14:m>
                  <m:oMath xmlns:m="http://schemas.openxmlformats.org/officeDocument/2006/math">
                    <m:r>
                      <a:rPr lang="en-US" sz="2000" i="1">
                        <a:latin typeface="Cambria Math"/>
                      </a:rPr>
                      <m:t>𝑅</m:t>
                    </m:r>
                    <m:r>
                      <a:rPr lang="en-US" sz="2000" i="1">
                        <a:latin typeface="Cambria Math"/>
                      </a:rPr>
                      <m:t>=40.0×</m:t>
                    </m:r>
                    <m:sSup>
                      <m:sSupPr>
                        <m:ctrlPr>
                          <a:rPr lang="en-US" sz="2000" i="1">
                            <a:latin typeface="Cambria Math" panose="02040503050406030204" pitchFamily="18" charset="0"/>
                          </a:rPr>
                        </m:ctrlPr>
                      </m:sSupPr>
                      <m:e>
                        <m:r>
                          <a:rPr lang="en-US" sz="2000" i="1">
                            <a:latin typeface="Cambria Math"/>
                          </a:rPr>
                          <m:t>10</m:t>
                        </m:r>
                      </m:e>
                      <m:sup>
                        <m:r>
                          <a:rPr lang="en-US" sz="2000" i="1">
                            <a:latin typeface="Cambria Math"/>
                          </a:rPr>
                          <m:t>3</m:t>
                        </m:r>
                      </m:sup>
                    </m:sSup>
                  </m:oMath>
                </a14:m>
                <a:r>
                  <a:rPr lang="en-US" sz="2000" dirty="0"/>
                  <a:t> N. The tanker moves forward with an acceleration of </a:t>
                </a:r>
                <a14:m>
                  <m:oMath xmlns:m="http://schemas.openxmlformats.org/officeDocument/2006/math">
                    <m:r>
                      <a:rPr lang="en-US" sz="2000" i="1">
                        <a:latin typeface="Cambria Math"/>
                      </a:rPr>
                      <m:t>2.00×</m:t>
                    </m:r>
                    <m:sSup>
                      <m:sSupPr>
                        <m:ctrlPr>
                          <a:rPr lang="en-US" sz="2000" i="1">
                            <a:latin typeface="Cambria Math" panose="02040503050406030204" pitchFamily="18" charset="0"/>
                          </a:rPr>
                        </m:ctrlPr>
                      </m:sSupPr>
                      <m:e>
                        <m:r>
                          <a:rPr lang="en-US" sz="2000" i="1">
                            <a:latin typeface="Cambria Math"/>
                          </a:rPr>
                          <m:t>10</m:t>
                        </m:r>
                      </m:e>
                      <m:sup>
                        <m:r>
                          <a:rPr lang="en-US" sz="2000" i="1">
                            <a:latin typeface="Cambria Math"/>
                          </a:rPr>
                          <m:t>−3</m:t>
                        </m:r>
                      </m:sup>
                    </m:sSup>
                  </m:oMath>
                </a14:m>
                <a:r>
                  <a:rPr lang="en-US" sz="2000" dirty="0"/>
                  <a:t> m/s</a:t>
                </a:r>
                <a:r>
                  <a:rPr lang="en-US" sz="2000" baseline="30000" dirty="0"/>
                  <a:t>2</a:t>
                </a:r>
                <a:r>
                  <a:rPr lang="en-US" sz="2000" dirty="0"/>
                  <a:t>. Find the magnitudes of the tensions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𝑇</m:t>
                        </m:r>
                      </m:e>
                      <m:sub>
                        <m:r>
                          <a:rPr lang="en-US" sz="2000" i="1">
                            <a:latin typeface="Cambria Math"/>
                          </a:rPr>
                          <m:t>1</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𝑇</m:t>
                        </m:r>
                      </m:e>
                      <m:sub>
                        <m:r>
                          <a:rPr lang="en-US" sz="2000" i="1">
                            <a:latin typeface="Cambria Math"/>
                          </a:rPr>
                          <m:t>2</m:t>
                        </m:r>
                      </m:sub>
                    </m:sSub>
                  </m:oMath>
                </a14:m>
                <a:r>
                  <a:rPr lang="en-US" sz="2000" dirty="0"/>
                  <a:t>. </a:t>
                </a:r>
              </a:p>
              <a:p>
                <a:pPr marL="0" indent="0">
                  <a:buNone/>
                </a:pPr>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685" t="-653" r="-274"/>
                </a:stretch>
              </a:blipFill>
            </p:spPr>
            <p:txBody>
              <a:bodyPr/>
              <a:lstStyle/>
              <a:p>
                <a:r>
                  <a:rPr lang="en-US">
                    <a:noFill/>
                  </a:rPr>
                  <a:t> </a:t>
                </a:r>
              </a:p>
            </p:txBody>
          </p:sp>
        </mc:Fallback>
      </mc:AlternateContent>
      <p:pic>
        <p:nvPicPr>
          <p:cNvPr id="6" name="Content Placeholder 5"/>
          <p:cNvPicPr>
            <a:picLocks noGrp="1"/>
          </p:cNvPicPr>
          <p:nvPr>
            <p:ph sz="half" idx="2"/>
          </p:nvPr>
        </p:nvPicPr>
        <p:blipFill rotWithShape="1">
          <a:blip r:embed="rId4" cstate="print">
            <a:extLst>
              <a:ext uri="{28A0092B-C50C-407E-A947-70E740481C1C}">
                <a14:useLocalDpi xmlns:a14="http://schemas.microsoft.com/office/drawing/2010/main" val="0"/>
              </a:ext>
            </a:extLst>
          </a:blip>
          <a:srcRect t="2433" r="47866" b="42291"/>
          <a:stretch/>
        </p:blipFill>
        <p:spPr bwMode="auto">
          <a:xfrm>
            <a:off x="5734426" y="917807"/>
            <a:ext cx="3239899" cy="21111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0233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02-05 </a:t>
            </a:r>
            <a:r>
              <a:rPr lang="en-US" dirty="0" err="1"/>
              <a:t>Nonequilibrium</a:t>
            </a:r>
            <a:r>
              <a:rPr lang="en-US" dirty="0"/>
              <a:t> and Fundamental Forces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sz="2000" dirty="0"/>
                  <a:t>A flatbed truck is carrying a crate up a 10.0° hill as in the picture. The coefficient of the static friction between the truck bed and the crate is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𝜇</m:t>
                        </m:r>
                      </m:e>
                      <m:sub>
                        <m:r>
                          <a:rPr lang="en-US" sz="2000" i="1">
                            <a:latin typeface="Cambria Math"/>
                          </a:rPr>
                          <m:t>𝑠</m:t>
                        </m:r>
                      </m:sub>
                    </m:sSub>
                    <m:r>
                      <a:rPr lang="en-US" sz="2000" i="1">
                        <a:latin typeface="Cambria Math"/>
                      </a:rPr>
                      <m:t>=0.350</m:t>
                    </m:r>
                  </m:oMath>
                </a14:m>
                <a:r>
                  <a:rPr lang="en-US" sz="2000" dirty="0"/>
                  <a:t>. Find the maximum acceleration that the truck can attain before the crate begins to slip backward relative to the truck.</a:t>
                </a:r>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 y="1357312"/>
                <a:ext cx="5410199" cy="3500438"/>
              </a:xfrm>
              <a:blipFill rotWithShape="1">
                <a:blip r:embed="rId3"/>
                <a:stretch>
                  <a:fillRect l="-788" t="-871" r="-338"/>
                </a:stretch>
              </a:blipFill>
            </p:spPr>
            <p:txBody>
              <a:bodyPr/>
              <a:lstStyle/>
              <a:p>
                <a:r>
                  <a:rPr lang="en-US">
                    <a:noFill/>
                  </a:rPr>
                  <a:t> </a:t>
                </a:r>
              </a:p>
            </p:txBody>
          </p:sp>
        </mc:Fallback>
      </mc:AlternateContent>
      <p:pic>
        <p:nvPicPr>
          <p:cNvPr id="7" name="Content Placeholder 6"/>
          <p:cNvPicPr>
            <a:picLocks noGrp="1"/>
          </p:cNvPicPr>
          <p:nvPr>
            <p:ph sz="half" idx="2"/>
          </p:nvPr>
        </p:nvPicPr>
        <p:blipFill rotWithShape="1">
          <a:blip r:embed="rId4" cstate="print">
            <a:extLst>
              <a:ext uri="{28A0092B-C50C-407E-A947-70E740481C1C}">
                <a14:useLocalDpi xmlns:a14="http://schemas.microsoft.com/office/drawing/2010/main" val="0"/>
              </a:ext>
            </a:extLst>
          </a:blip>
          <a:srcRect r="51693" b="8193"/>
          <a:stretch/>
        </p:blipFill>
        <p:spPr bwMode="auto">
          <a:xfrm>
            <a:off x="6759589" y="2247900"/>
            <a:ext cx="2384411" cy="2362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3250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02-05 </a:t>
            </a:r>
            <a:r>
              <a:rPr lang="en-US" dirty="0" err="1"/>
              <a:t>Nonequilibrium</a:t>
            </a:r>
            <a:r>
              <a:rPr lang="en-US" dirty="0"/>
              <a:t> and Fundamental Forces</a:t>
            </a:r>
          </a:p>
        </p:txBody>
      </p:sp>
      <p:sp>
        <p:nvSpPr>
          <p:cNvPr id="3" name="Content Placeholder 2"/>
          <p:cNvSpPr>
            <a:spLocks noGrp="1"/>
          </p:cNvSpPr>
          <p:nvPr>
            <p:ph sz="half" idx="1"/>
          </p:nvPr>
        </p:nvSpPr>
        <p:spPr/>
        <p:txBody>
          <a:bodyPr>
            <a:normAutofit/>
          </a:bodyPr>
          <a:lstStyle/>
          <a:p>
            <a:r>
              <a:rPr lang="en-US" sz="2000" dirty="0"/>
              <a:t>A window washer on a scaffold is hoisting the </a:t>
            </a:r>
            <a:r>
              <a:rPr lang="en-US" sz="2000"/>
              <a:t>scaffold up </a:t>
            </a:r>
            <a:r>
              <a:rPr lang="en-US" sz="2000" dirty="0"/>
              <a:t>the side of a building by pulling downward on a rope, as in the picture. The magnitude of the pulling force is 540 N, and the combined mass of the worker and the scaffold is 155 kg. Find the upward acceleration of the unit.</a:t>
            </a:r>
          </a:p>
          <a:p>
            <a:endParaRPr lang="en-US" sz="2000" dirty="0"/>
          </a:p>
        </p:txBody>
      </p:sp>
      <p:pic>
        <p:nvPicPr>
          <p:cNvPr id="6" name="Content Placeholder 5"/>
          <p:cNvPicPr>
            <a:picLocks noGrp="1"/>
          </p:cNvPicPr>
          <p:nvPr>
            <p:ph sz="half" idx="2"/>
          </p:nvPr>
        </p:nvPicPr>
        <p:blipFill rotWithShape="1">
          <a:blip r:embed="rId3" cstate="print">
            <a:extLst>
              <a:ext uri="{28A0092B-C50C-407E-A947-70E740481C1C}">
                <a14:useLocalDpi xmlns:a14="http://schemas.microsoft.com/office/drawing/2010/main" val="0"/>
              </a:ext>
            </a:extLst>
          </a:blip>
          <a:srcRect r="15890" b="54390"/>
          <a:stretch/>
        </p:blipFill>
        <p:spPr bwMode="auto">
          <a:xfrm>
            <a:off x="7853407" y="860657"/>
            <a:ext cx="1290593" cy="25161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152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02-01 Newton’s Laws of Motion</a:t>
            </a:r>
          </a:p>
        </p:txBody>
      </p:sp>
      <p:sp>
        <p:nvSpPr>
          <p:cNvPr id="3" name="Content Placeholder 2"/>
          <p:cNvSpPr>
            <a:spLocks noGrp="1"/>
          </p:cNvSpPr>
          <p:nvPr>
            <p:ph idx="1"/>
          </p:nvPr>
        </p:nvSpPr>
        <p:spPr/>
        <p:txBody>
          <a:bodyPr>
            <a:normAutofit lnSpcReduction="10000"/>
          </a:bodyPr>
          <a:lstStyle/>
          <a:p>
            <a:pPr marL="0" indent="0">
              <a:buNone/>
            </a:pPr>
            <a:r>
              <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Newton’s First Law of Motion</a:t>
            </a:r>
          </a:p>
          <a:p>
            <a:r>
              <a:rPr lang="en-US" dirty="0"/>
              <a:t>A body at rest remains at rest, or, if in motion, remains in motion at a constant velocity unless acted on by a net external force.</a:t>
            </a:r>
          </a:p>
          <a:p>
            <a:r>
              <a:rPr lang="en-US" dirty="0"/>
              <a:t>Inertia</a:t>
            </a:r>
          </a:p>
          <a:p>
            <a:pPr lvl="1"/>
            <a:r>
              <a:rPr lang="en-US" dirty="0"/>
              <a:t>Property of objects to remain in constant motion or rest.</a:t>
            </a:r>
          </a:p>
          <a:p>
            <a:pPr lvl="1"/>
            <a:r>
              <a:rPr lang="en-US" dirty="0"/>
              <a:t>Mass is a measure of inertia</a:t>
            </a:r>
          </a:p>
          <a:p>
            <a:pPr lvl="1"/>
            <a:r>
              <a:rPr lang="en-US" dirty="0"/>
              <a:t>Watch </a:t>
            </a:r>
            <a:r>
              <a:rPr lang="en-US" dirty="0">
                <a:hlinkClick r:id="rId3" action="ppaction://hlinkfile"/>
              </a:rPr>
              <a:t>Eureka! 01</a:t>
            </a:r>
            <a:endParaRPr lang="en-US" dirty="0"/>
          </a:p>
          <a:p>
            <a:pPr lvl="1"/>
            <a:r>
              <a:rPr lang="en-US" dirty="0"/>
              <a:t>Watch </a:t>
            </a:r>
            <a:r>
              <a:rPr lang="en-US" dirty="0">
                <a:hlinkClick r:id="rId4" action="ppaction://hlinkfile"/>
              </a:rPr>
              <a:t>Eureka! 02</a:t>
            </a:r>
            <a:endParaRPr lang="en-US" dirty="0"/>
          </a:p>
          <a:p>
            <a:endParaRPr lang="en-US" dirty="0"/>
          </a:p>
        </p:txBody>
      </p:sp>
    </p:spTree>
    <p:extLst>
      <p:ext uri="{BB962C8B-B14F-4D97-AF65-F5344CB8AC3E}">
        <p14:creationId xmlns:p14="http://schemas.microsoft.com/office/powerpoint/2010/main" val="332055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02-05 </a:t>
            </a:r>
            <a:r>
              <a:rPr lang="en-US" dirty="0" err="1"/>
              <a:t>Nonequilibrium</a:t>
            </a:r>
            <a:r>
              <a:rPr lang="en-US" dirty="0"/>
              <a:t> and Fundamental Forces</a:t>
            </a:r>
          </a:p>
        </p:txBody>
      </p:sp>
      <p:sp>
        <p:nvSpPr>
          <p:cNvPr id="5" name="Content Placeholder 4"/>
          <p:cNvSpPr>
            <a:spLocks noGrp="1"/>
          </p:cNvSpPr>
          <p:nvPr>
            <p:ph idx="1"/>
          </p:nvPr>
        </p:nvSpPr>
        <p:spPr/>
        <p:txBody>
          <a:bodyPr>
            <a:normAutofit/>
          </a:bodyPr>
          <a:lstStyle/>
          <a:p>
            <a:r>
              <a:rPr lang="en-US" dirty="0"/>
              <a:t>Electromagnetic forces are responsible for doing homework.</a:t>
            </a:r>
          </a:p>
          <a:p>
            <a:endParaRPr lang="en-US" dirty="0"/>
          </a:p>
          <a:p>
            <a:r>
              <a:rPr lang="en-US" dirty="0"/>
              <a:t>Read 6.1, 6.2</a:t>
            </a:r>
          </a:p>
        </p:txBody>
      </p:sp>
    </p:spTree>
    <p:extLst>
      <p:ext uri="{BB962C8B-B14F-4D97-AF65-F5344CB8AC3E}">
        <p14:creationId xmlns:p14="http://schemas.microsoft.com/office/powerpoint/2010/main" val="555633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9AA7-7804-4883-A248-96107259FB1F}"/>
              </a:ext>
            </a:extLst>
          </p:cNvPr>
          <p:cNvSpPr>
            <a:spLocks noGrp="1"/>
          </p:cNvSpPr>
          <p:nvPr>
            <p:ph type="title"/>
          </p:nvPr>
        </p:nvSpPr>
        <p:spPr/>
        <p:txBody>
          <a:bodyPr/>
          <a:lstStyle/>
          <a:p>
            <a:r>
              <a:rPr lang="en-US" dirty="0"/>
              <a:t>02-06 Angular Velocity and Centripetal Acceleration</a:t>
            </a:r>
          </a:p>
        </p:txBody>
      </p:sp>
      <p:sp>
        <p:nvSpPr>
          <p:cNvPr id="3" name="Text Placeholder 2">
            <a:extLst>
              <a:ext uri="{FF2B5EF4-FFF2-40B4-BE49-F238E27FC236}">
                <a16:creationId xmlns:a16="http://schemas.microsoft.com/office/drawing/2014/main" id="{1C5BDF8D-0766-4311-A547-CF8117BEB355}"/>
              </a:ext>
            </a:extLst>
          </p:cNvPr>
          <p:cNvSpPr>
            <a:spLocks noGrp="1"/>
          </p:cNvSpPr>
          <p:nvPr>
            <p:ph type="body" idx="1"/>
          </p:nvPr>
        </p:nvSpPr>
        <p:spPr/>
        <p:txBody>
          <a:bodyPr>
            <a:normAutofit fontScale="92500" lnSpcReduction="20000"/>
          </a:bodyPr>
          <a:lstStyle/>
          <a:p>
            <a:r>
              <a:rPr lang="en-US" dirty="0"/>
              <a:t>In this lesson you will…</a:t>
            </a:r>
          </a:p>
          <a:p>
            <a:r>
              <a:rPr lang="en-US" dirty="0"/>
              <a:t>• Define arc length, rotation angle, radius of curvature and angular velocity.</a:t>
            </a:r>
          </a:p>
          <a:p>
            <a:r>
              <a:rPr lang="en-US" dirty="0"/>
              <a:t>• Calculate the angular velocity of a car wheel spin.</a:t>
            </a:r>
          </a:p>
          <a:p>
            <a:r>
              <a:rPr lang="en-US" dirty="0"/>
              <a:t>• Establish the expression for centripetal acceleration.</a:t>
            </a:r>
          </a:p>
          <a:p>
            <a:r>
              <a:rPr lang="en-US" dirty="0"/>
              <a:t>• Explain the centrifuge.</a:t>
            </a:r>
          </a:p>
        </p:txBody>
      </p:sp>
    </p:spTree>
    <p:extLst>
      <p:ext uri="{BB962C8B-B14F-4D97-AF65-F5344CB8AC3E}">
        <p14:creationId xmlns:p14="http://schemas.microsoft.com/office/powerpoint/2010/main" val="3803541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02-06 Angular Velocity and Centripetal Acceleration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10000"/>
              </a:bodyPr>
              <a:lstStyle/>
              <a:p>
                <a:r>
                  <a:rPr lang="en-US" dirty="0"/>
                  <a:t>Newton’s Laws of motion primarily relate to straight-line motion.</a:t>
                </a:r>
              </a:p>
              <a:p>
                <a:r>
                  <a:rPr lang="en-US" dirty="0"/>
                  <a:t>Uniform Circular Motion</a:t>
                </a:r>
              </a:p>
              <a:p>
                <a:pPr lvl="1"/>
                <a:r>
                  <a:rPr lang="en-US" dirty="0"/>
                  <a:t>Motion in circle with constant speed</a:t>
                </a:r>
              </a:p>
              <a:p>
                <a:r>
                  <a:rPr lang="en-US" dirty="0"/>
                  <a:t>Rotation Angle (</a:t>
                </a:r>
                <a14:m>
                  <m:oMath xmlns:m="http://schemas.openxmlformats.org/officeDocument/2006/math">
                    <m:r>
                      <m:rPr>
                        <m:sty m:val="p"/>
                      </m:rPr>
                      <a:rPr lang="en-US" b="0" i="0" smtClean="0">
                        <a:latin typeface="Cambria Math"/>
                      </a:rPr>
                      <m:t>Δ</m:t>
                    </m:r>
                    <m:r>
                      <a:rPr lang="en-US" b="0" i="1" smtClean="0">
                        <a:latin typeface="Cambria Math"/>
                      </a:rPr>
                      <m:t>𝜃</m:t>
                    </m:r>
                  </m:oMath>
                </a14:m>
                <a:r>
                  <a:rPr lang="en-US" dirty="0"/>
                  <a:t>)</a:t>
                </a:r>
              </a:p>
              <a:p>
                <a:pPr lvl="1"/>
                <a:r>
                  <a:rPr lang="en-US" dirty="0"/>
                  <a:t>Angle through which an object rotates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507" t="-1142" r="-274" b="-1794"/>
                </a:stretch>
              </a:blipFill>
            </p:spPr>
            <p:txBody>
              <a:bodyPr/>
              <a:lstStyle/>
              <a:p>
                <a:r>
                  <a:rPr lang="en-US">
                    <a:noFill/>
                  </a:rPr>
                  <a:t> </a:t>
                </a:r>
              </a:p>
            </p:txBody>
          </p:sp>
        </mc:Fallback>
      </mc:AlternateContent>
      <p:pic>
        <p:nvPicPr>
          <p:cNvPr id="6" name="Picture 2"/>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a:off x="5083175" y="1512888"/>
            <a:ext cx="258127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9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02-06 Angular Velocity and Centripetal Acceleration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0000" lnSpcReduction="20000"/>
              </a:bodyPr>
              <a:lstStyle/>
              <a:p>
                <a:r>
                  <a:rPr lang="en-US" dirty="0"/>
                  <a:t>Arc Length is the distance around part of circle</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Δ</m:t>
                      </m:r>
                      <m:r>
                        <a:rPr lang="en-US" b="0" i="1" smtClean="0">
                          <a:latin typeface="Cambria Math"/>
                        </a:rPr>
                        <m:t>𝜃</m:t>
                      </m:r>
                      <m:r>
                        <a:rPr lang="en-US" b="0" i="1"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Δ</m:t>
                          </m:r>
                          <m:r>
                            <a:rPr lang="en-US" b="1" i="1" smtClean="0">
                              <a:latin typeface="Cambria Math"/>
                            </a:rPr>
                            <m:t>𝒔</m:t>
                          </m:r>
                        </m:num>
                        <m:den>
                          <m:r>
                            <a:rPr lang="en-US" b="1" i="1" smtClean="0">
                              <a:latin typeface="Cambria Math"/>
                            </a:rPr>
                            <m:t>𝒓</m:t>
                          </m:r>
                        </m:den>
                      </m:f>
                    </m:oMath>
                  </m:oMathPara>
                </a14:m>
                <a:endParaRPr lang="en-US" b="0" dirty="0"/>
              </a:p>
              <a:p>
                <a:r>
                  <a:rPr lang="en-US" dirty="0"/>
                  <a:t>Angle Units:</a:t>
                </a:r>
              </a:p>
              <a:p>
                <a:pPr lvl="1"/>
                <a:r>
                  <a:rPr lang="en-US" dirty="0"/>
                  <a:t>Revolutions: 1 circle = 1 rev</a:t>
                </a:r>
              </a:p>
              <a:p>
                <a:pPr lvl="1"/>
                <a:r>
                  <a:rPr lang="en-US" b="0" dirty="0"/>
                  <a:t>Degrees: 1 circle = 360° </a:t>
                </a:r>
              </a:p>
              <a:p>
                <a:pPr lvl="1"/>
                <a:r>
                  <a:rPr lang="en-US" dirty="0"/>
                  <a:t>Radians: 1 circle = </a:t>
                </a:r>
                <a14:m>
                  <m:oMath xmlns:m="http://schemas.openxmlformats.org/officeDocument/2006/math">
                    <m:r>
                      <a:rPr lang="en-US" b="0" i="1" smtClean="0">
                        <a:latin typeface="Cambria Math"/>
                      </a:rPr>
                      <m:t>2</m:t>
                    </m:r>
                    <m:r>
                      <a:rPr lang="en-US" b="0" i="1" smtClean="0">
                        <a:latin typeface="Cambria Math"/>
                      </a:rPr>
                      <m:t>𝜋</m:t>
                    </m:r>
                  </m:oMath>
                </a14:m>
                <a:endParaRPr lang="en-US" b="0" dirty="0"/>
              </a:p>
              <a:p>
                <a:r>
                  <a:rPr lang="en-US" dirty="0"/>
                  <a:t>Arc Length formula must use radians and angle unit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𝜋</m:t>
                      </m:r>
                      <m:r>
                        <a:rPr lang="en-US" b="0" i="1" smtClean="0">
                          <a:latin typeface="Cambria Math"/>
                        </a:rPr>
                        <m:t>=360°=1 </m:t>
                      </m:r>
                      <m:r>
                        <a:rPr lang="en-US" b="0" i="1" smtClean="0">
                          <a:latin typeface="Cambria Math"/>
                        </a:rPr>
                        <m:t>𝑟𝑒𝑣</m:t>
                      </m:r>
                    </m:oMath>
                  </m:oMathPara>
                </a14:m>
                <a:endParaRPr lang="en-US" b="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685" t="-653"/>
                </a:stretch>
              </a:blipFill>
            </p:spPr>
            <p:txBody>
              <a:bodyPr/>
              <a:lstStyle/>
              <a:p>
                <a:r>
                  <a:rPr lang="en-US">
                    <a:noFill/>
                  </a:rPr>
                  <a:t> </a:t>
                </a:r>
              </a:p>
            </p:txBody>
          </p:sp>
        </mc:Fallback>
      </mc:AlternateContent>
      <p:grpSp>
        <p:nvGrpSpPr>
          <p:cNvPr id="8" name="Group 7"/>
          <p:cNvGrpSpPr/>
          <p:nvPr/>
        </p:nvGrpSpPr>
        <p:grpSpPr>
          <a:xfrm>
            <a:off x="5791200" y="1324011"/>
            <a:ext cx="2886076" cy="2895362"/>
            <a:chOff x="3733800" y="1778318"/>
            <a:chExt cx="3190875" cy="3286125"/>
          </a:xfrm>
        </p:grpSpPr>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9082"/>
            <a:stretch/>
          </p:blipFill>
          <p:spPr bwMode="auto">
            <a:xfrm>
              <a:off x="3733800" y="1778318"/>
              <a:ext cx="31908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629400" y="4267200"/>
              <a:ext cx="295275"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78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02-06 Angular Velocity and Centripetal Acceleration</a:t>
            </a:r>
          </a:p>
        </p:txBody>
      </p:sp>
      <p:sp>
        <p:nvSpPr>
          <p:cNvPr id="3" name="Content Placeholder 2"/>
          <p:cNvSpPr>
            <a:spLocks noGrp="1"/>
          </p:cNvSpPr>
          <p:nvPr>
            <p:ph sz="half" idx="1"/>
          </p:nvPr>
        </p:nvSpPr>
        <p:spPr/>
        <p:txBody>
          <a:bodyPr/>
          <a:lstStyle/>
          <a:p>
            <a:r>
              <a:rPr lang="en-US" dirty="0"/>
              <a:t>Convert 60° to radians</a:t>
            </a:r>
          </a:p>
          <a:p>
            <a:endParaRPr lang="en-US" dirty="0"/>
          </a:p>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2"/>
          </p:nvPr>
        </p:nvSpPr>
        <p:spPr/>
        <p:txBody>
          <a:bodyPr/>
          <a:lstStyle/>
          <a:p>
            <a:r>
              <a:rPr lang="en-US" dirty="0"/>
              <a:t>Convert 2 revolutions to radians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80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02-06 Angular Velocity and Centripetal Acceleration</a:t>
            </a:r>
          </a:p>
        </p:txBody>
      </p:sp>
      <mc:AlternateContent xmlns:mc="http://schemas.openxmlformats.org/markup-compatibility/2006" xmlns:a14="http://schemas.microsoft.com/office/drawing/2010/main">
        <mc:Choice Requires="a14">
          <p:sp>
            <p:nvSpPr>
              <p:cNvPr id="8" name="Content Placeholder 7"/>
              <p:cNvSpPr>
                <a:spLocks noGrp="1"/>
              </p:cNvSpPr>
              <p:nvPr>
                <p:ph sz="half" idx="1"/>
              </p:nvPr>
            </p:nvSpPr>
            <p:spPr/>
            <p:txBody>
              <a:bodyPr/>
              <a:lstStyle/>
              <a:p>
                <a:r>
                  <a:rPr lang="en-US" dirty="0"/>
                  <a:t>Angular Velocity (</a:t>
                </a:r>
                <a14:m>
                  <m:oMath xmlns:m="http://schemas.openxmlformats.org/officeDocument/2006/math">
                    <m:r>
                      <a:rPr lang="en-US" i="1">
                        <a:latin typeface="Cambria Math" panose="02040503050406030204" pitchFamily="18" charset="0"/>
                      </a:rPr>
                      <m:t>𝜔</m:t>
                    </m:r>
                  </m:oMath>
                </a14:m>
                <a:r>
                  <a:rPr lang="en-US" dirty="0"/>
                  <a:t>)</a:t>
                </a:r>
              </a:p>
              <a:p>
                <a:pPr marL="742950" lvl="2" indent="-342900"/>
                <a:r>
                  <a:rPr lang="en-US" dirty="0"/>
                  <a:t>How fast an object rotates</a:t>
                </a:r>
              </a:p>
              <a:p>
                <a:pPr marL="0" indent="0">
                  <a:buFont typeface="Wingdings 2" charset="2"/>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𝜔</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Δ</m:t>
                          </m:r>
                          <m:r>
                            <a:rPr lang="en-US" i="1">
                              <a:latin typeface="Cambria Math" panose="02040503050406030204" pitchFamily="18" charset="0"/>
                            </a:rPr>
                            <m:t>𝜃</m:t>
                          </m:r>
                        </m:num>
                        <m:den>
                          <m:r>
                            <m:rPr>
                              <m:sty m:val="p"/>
                            </m:rPr>
                            <a:rPr lang="en-US">
                              <a:latin typeface="Cambria Math" panose="02040503050406030204" pitchFamily="18" charset="0"/>
                            </a:rPr>
                            <m:t>Δ</m:t>
                          </m:r>
                          <m:r>
                            <a:rPr lang="en-US" i="1">
                              <a:latin typeface="Cambria Math" panose="02040503050406030204" pitchFamily="18" charset="0"/>
                            </a:rPr>
                            <m:t>𝑡</m:t>
                          </m:r>
                        </m:den>
                      </m:f>
                    </m:oMath>
                  </m:oMathPara>
                </a14:m>
                <a:endParaRPr lang="en-US" dirty="0"/>
              </a:p>
              <a:p>
                <a:r>
                  <a:rPr lang="en-US" dirty="0"/>
                  <a:t>Unit: rad/s</a:t>
                </a:r>
              </a:p>
              <a:p>
                <a:pPr lvl="1"/>
                <a:r>
                  <a:rPr lang="en-US" dirty="0"/>
                  <a:t>CCW +, CW –</a:t>
                </a:r>
              </a:p>
            </p:txBody>
          </p:sp>
        </mc:Choice>
        <mc:Fallback xmlns="">
          <p:sp>
            <p:nvSpPr>
              <p:cNvPr id="8" name="Content Placeholder 7"/>
              <p:cNvSpPr>
                <a:spLocks noGrp="1" noRot="1" noChangeAspect="1" noMove="1" noResize="1" noEditPoints="1" noAdjustHandles="1" noChangeArrowheads="1" noChangeShapeType="1" noTextEdit="1"/>
              </p:cNvSpPr>
              <p:nvPr>
                <p:ph sz="half" idx="1"/>
              </p:nvPr>
            </p:nvSpPr>
            <p:spPr>
              <a:blipFill>
                <a:blip r:embed="rId3"/>
                <a:stretch>
                  <a:fillRect l="-1781" t="-4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half" idx="2"/>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a:rPr>
                        <m:t>𝑣</m:t>
                      </m:r>
                      <m:r>
                        <a:rPr lang="en-US" i="1">
                          <a:latin typeface="Cambria Math"/>
                        </a:rPr>
                        <m:t>=</m:t>
                      </m:r>
                      <m:f>
                        <m:fPr>
                          <m:ctrlPr>
                            <a:rPr lang="en-US" i="1">
                              <a:latin typeface="Cambria Math" panose="02040503050406030204" pitchFamily="18" charset="0"/>
                            </a:rPr>
                          </m:ctrlPr>
                        </m:fPr>
                        <m:num>
                          <m:r>
                            <m:rPr>
                              <m:sty m:val="p"/>
                            </m:rPr>
                            <a:rPr lang="en-US">
                              <a:latin typeface="Cambria Math"/>
                            </a:rPr>
                            <m:t>Δ</m:t>
                          </m:r>
                          <m:r>
                            <a:rPr lang="en-US" i="1">
                              <a:latin typeface="Cambria Math"/>
                            </a:rPr>
                            <m:t>𝑠</m:t>
                          </m:r>
                        </m:num>
                        <m:den>
                          <m:r>
                            <m:rPr>
                              <m:sty m:val="p"/>
                            </m:rPr>
                            <a:rPr lang="en-US">
                              <a:latin typeface="Cambria Math"/>
                            </a:rPr>
                            <m:t>Δ</m:t>
                          </m:r>
                          <m:r>
                            <a:rPr lang="en-US" i="1">
                              <a:latin typeface="Cambria Math"/>
                            </a:rPr>
                            <m:t>𝑡</m:t>
                          </m:r>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a:rPr>
                        <m:t>Δ</m:t>
                      </m:r>
                      <m:r>
                        <a:rPr lang="en-US" i="1">
                          <a:latin typeface="Cambria Math"/>
                        </a:rPr>
                        <m:t>𝜃</m:t>
                      </m:r>
                      <m:r>
                        <a:rPr lang="en-US" i="1">
                          <a:latin typeface="Cambria Math"/>
                        </a:rPr>
                        <m:t>=</m:t>
                      </m:r>
                      <m:f>
                        <m:fPr>
                          <m:ctrlPr>
                            <a:rPr lang="en-US" i="1">
                              <a:latin typeface="Cambria Math" panose="02040503050406030204" pitchFamily="18" charset="0"/>
                            </a:rPr>
                          </m:ctrlPr>
                        </m:fPr>
                        <m:num>
                          <m:r>
                            <m:rPr>
                              <m:sty m:val="p"/>
                            </m:rPr>
                            <a:rPr lang="en-US">
                              <a:latin typeface="Cambria Math"/>
                            </a:rPr>
                            <m:t>Δ</m:t>
                          </m:r>
                          <m:r>
                            <a:rPr lang="en-US" i="1">
                              <a:latin typeface="Cambria Math"/>
                            </a:rPr>
                            <m:t>𝑠</m:t>
                          </m:r>
                        </m:num>
                        <m:den>
                          <m:r>
                            <a:rPr lang="en-US" i="1">
                              <a:latin typeface="Cambria Math"/>
                            </a:rPr>
                            <m:t>𝑟</m:t>
                          </m:r>
                        </m:den>
                      </m:f>
                      <m:r>
                        <a:rPr lang="en-US" i="1">
                          <a:latin typeface="Cambria Math"/>
                        </a:rPr>
                        <m:t> →</m:t>
                      </m:r>
                      <m:r>
                        <m:rPr>
                          <m:sty m:val="p"/>
                        </m:rPr>
                        <a:rPr lang="en-US">
                          <a:latin typeface="Cambria Math"/>
                        </a:rPr>
                        <m:t>Δs</m:t>
                      </m:r>
                      <m:r>
                        <a:rPr lang="en-US">
                          <a:latin typeface="Cambria Math"/>
                        </a:rPr>
                        <m:t>=</m:t>
                      </m:r>
                      <m:r>
                        <m:rPr>
                          <m:sty m:val="p"/>
                        </m:rPr>
                        <a:rPr lang="en-US">
                          <a:latin typeface="Cambria Math"/>
                        </a:rPr>
                        <m:t>rΔ</m:t>
                      </m:r>
                      <m:r>
                        <m:rPr>
                          <m:sty m:val="p"/>
                        </m:rPr>
                        <a:rPr lang="en-US" i="1">
                          <a:latin typeface="Cambria Math"/>
                        </a:rPr>
                        <m:t>θ</m:t>
                      </m:r>
                    </m:oMath>
                  </m:oMathPara>
                </a14:m>
                <a:endParaRPr lang="en-US"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𝑣</m:t>
                      </m:r>
                      <m:r>
                        <a:rPr lang="en-US" i="1">
                          <a:latin typeface="Cambria Math"/>
                        </a:rPr>
                        <m:t>=</m:t>
                      </m:r>
                      <m:f>
                        <m:fPr>
                          <m:ctrlPr>
                            <a:rPr lang="en-US" i="1">
                              <a:latin typeface="Cambria Math" panose="02040503050406030204" pitchFamily="18" charset="0"/>
                            </a:rPr>
                          </m:ctrlPr>
                        </m:fPr>
                        <m:num>
                          <m:r>
                            <a:rPr lang="en-US" i="1">
                              <a:latin typeface="Cambria Math"/>
                            </a:rPr>
                            <m:t>𝑟</m:t>
                          </m:r>
                          <m:r>
                            <m:rPr>
                              <m:sty m:val="p"/>
                            </m:rPr>
                            <a:rPr lang="en-US">
                              <a:latin typeface="Cambria Math"/>
                            </a:rPr>
                            <m:t>Δ</m:t>
                          </m:r>
                          <m:r>
                            <a:rPr lang="en-US" i="1">
                              <a:latin typeface="Cambria Math"/>
                            </a:rPr>
                            <m:t>𝜃</m:t>
                          </m:r>
                        </m:num>
                        <m:den>
                          <m:r>
                            <m:rPr>
                              <m:sty m:val="p"/>
                            </m:rPr>
                            <a:rPr lang="en-US">
                              <a:latin typeface="Cambria Math"/>
                            </a:rPr>
                            <m:t>Δ</m:t>
                          </m:r>
                          <m:r>
                            <a:rPr lang="en-US" i="1">
                              <a:latin typeface="Cambria Math"/>
                            </a:rPr>
                            <m:t>𝑡</m:t>
                          </m:r>
                        </m:den>
                      </m:f>
                      <m:r>
                        <a:rPr lang="en-US" i="1">
                          <a:latin typeface="Cambria Math"/>
                        </a:rPr>
                        <m:t>=</m:t>
                      </m:r>
                      <m:r>
                        <a:rPr lang="en-US" i="1">
                          <a:latin typeface="Cambria Math"/>
                        </a:rPr>
                        <m:t>𝑟</m:t>
                      </m:r>
                      <m:r>
                        <a:rPr lang="en-US" i="1">
                          <a:latin typeface="Cambria Math"/>
                        </a:rPr>
                        <m:t>𝜔</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blipFill>
                <a:blip r:embed="rId4"/>
                <a:stretch>
                  <a:fillRect/>
                </a:stretch>
              </a:blipFill>
            </p:spPr>
            <p:txBody>
              <a:bodyPr/>
              <a:lstStyle/>
              <a:p>
                <a:r>
                  <a:rPr lang="en-US">
                    <a:noFill/>
                  </a:rPr>
                  <a:t> </a:t>
                </a:r>
              </a:p>
            </p:txBody>
          </p:sp>
        </mc:Fallback>
      </mc:AlternateContent>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61889" y="3105150"/>
            <a:ext cx="1715722" cy="1719072"/>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42817" y="3105150"/>
            <a:ext cx="1719072" cy="1719072"/>
          </a:xfrm>
          <a:prstGeom prst="rect">
            <a:avLst/>
          </a:prstGeom>
        </p:spPr>
      </p:pic>
      <p:sp>
        <p:nvSpPr>
          <p:cNvPr id="7" name="Content Placeholder 3"/>
          <p:cNvSpPr txBox="1">
            <a:spLocks/>
          </p:cNvSpPr>
          <p:nvPr/>
        </p:nvSpPr>
        <p:spPr>
          <a:xfrm>
            <a:off x="0" y="1338262"/>
            <a:ext cx="4481512" cy="3038475"/>
          </a:xfrm>
          <a:prstGeom prst="rect">
            <a:avLst/>
          </a:prstGeom>
        </p:spPr>
        <p:txBody>
          <a:bodyPr vert="horz" lIns="91440" tIns="45720" rIns="91440" bIns="45720" rtlCol="0" anchor="t" anchorCtr="0">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2400" kern="1200">
                <a:solidFill>
                  <a:schemeClr val="tx1"/>
                </a:solidFill>
                <a:latin typeface="Cambria"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398093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0">
                                      <p:cBhvr>
                                        <p:cTn id="50" dur="2000" fill="hold"/>
                                        <p:tgtEl>
                                          <p:spTgt spid="6"/>
                                        </p:tgtEl>
                                        <p:attrNameLst>
                                          <p:attrName>r</p:attrName>
                                        </p:attrNameLst>
                                      </p:cBhvr>
                                    </p:animRot>
                                  </p:childTnLst>
                                </p:cTn>
                              </p:par>
                              <p:par>
                                <p:cTn id="51" presetID="8" presetClass="emph" presetSubtype="0" fill="hold" nodeType="withEffect">
                                  <p:stCondLst>
                                    <p:cond delay="0"/>
                                  </p:stCondLst>
                                  <p:childTnLst>
                                    <p:animRot by="-21600000">
                                      <p:cBhvr>
                                        <p:cTn id="5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build="p"/>
      <p:bldP spid="7"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02-06 Angular Velocity and Centripetal Acceleration</a:t>
            </a:r>
          </a:p>
        </p:txBody>
      </p:sp>
      <p:sp>
        <p:nvSpPr>
          <p:cNvPr id="3" name="Content Placeholder 2"/>
          <p:cNvSpPr>
            <a:spLocks noGrp="1"/>
          </p:cNvSpPr>
          <p:nvPr>
            <p:ph idx="1"/>
          </p:nvPr>
        </p:nvSpPr>
        <p:spPr/>
        <p:txBody>
          <a:bodyPr>
            <a:normAutofit/>
          </a:bodyPr>
          <a:lstStyle/>
          <a:p>
            <a:r>
              <a:rPr lang="en-US" dirty="0"/>
              <a:t>A CD rotates 320 times in 2.4 s.  What is its angular velocity in rad/s? What is the linear velocity of a point 5 cm from the center?</a:t>
            </a:r>
          </a:p>
          <a:p>
            <a:endParaRPr lang="en-US" dirty="0"/>
          </a:p>
        </p:txBody>
      </p:sp>
      <p:sp>
        <p:nvSpPr>
          <p:cNvPr id="5" name="Content Placeholder 4"/>
          <p:cNvSpPr>
            <a:spLocks noGrp="1"/>
          </p:cNvSpPr>
          <p:nvPr>
            <p:ph sz="half" idx="4294967295"/>
          </p:nvPr>
        </p:nvSpPr>
        <p:spPr>
          <a:xfrm>
            <a:off x="4662488" y="1357313"/>
            <a:ext cx="4481512" cy="3038475"/>
          </a:xfrm>
        </p:spPr>
        <p:txBody>
          <a:bodyPr>
            <a:norm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6362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02-06 Angular Velocity and Centripetal Acceleration</a:t>
            </a:r>
          </a:p>
        </p:txBody>
      </p:sp>
      <p:sp>
        <p:nvSpPr>
          <p:cNvPr id="4" name="Content Placeholder 3"/>
          <p:cNvSpPr>
            <a:spLocks noGrp="1"/>
          </p:cNvSpPr>
          <p:nvPr>
            <p:ph sz="half" idx="1"/>
          </p:nvPr>
        </p:nvSpPr>
        <p:spPr/>
        <p:txBody>
          <a:bodyPr/>
          <a:lstStyle/>
          <a:p>
            <a:r>
              <a:rPr lang="en-US" dirty="0"/>
              <a:t>Make a hypothesis about what will happen. Which path will an object most closely follow when the centripetal force is removed?</a:t>
            </a:r>
          </a:p>
        </p:txBody>
      </p:sp>
      <p:grpSp>
        <p:nvGrpSpPr>
          <p:cNvPr id="6" name="Group 5"/>
          <p:cNvGrpSpPr/>
          <p:nvPr/>
        </p:nvGrpSpPr>
        <p:grpSpPr>
          <a:xfrm>
            <a:off x="4652505" y="-247650"/>
            <a:ext cx="3348356" cy="5024754"/>
            <a:chOff x="0" y="0"/>
            <a:chExt cx="3348356" cy="5024754"/>
          </a:xfrm>
        </p:grpSpPr>
        <p:grpSp>
          <p:nvGrpSpPr>
            <p:cNvPr id="7" name="Group 6"/>
            <p:cNvGrpSpPr/>
            <p:nvPr/>
          </p:nvGrpSpPr>
          <p:grpSpPr>
            <a:xfrm>
              <a:off x="0" y="0"/>
              <a:ext cx="3348356" cy="5024754"/>
              <a:chOff x="0" y="0"/>
              <a:chExt cx="3348682" cy="5025082"/>
            </a:xfrm>
          </p:grpSpPr>
          <p:grpSp>
            <p:nvGrpSpPr>
              <p:cNvPr id="9" name="Group 8"/>
              <p:cNvGrpSpPr/>
              <p:nvPr/>
            </p:nvGrpSpPr>
            <p:grpSpPr>
              <a:xfrm>
                <a:off x="0" y="0"/>
                <a:ext cx="3348682" cy="5025082"/>
                <a:chOff x="0" y="0"/>
                <a:chExt cx="3348682" cy="5025082"/>
              </a:xfrm>
            </p:grpSpPr>
            <p:grpSp>
              <p:nvGrpSpPr>
                <p:cNvPr id="12" name="Group 11"/>
                <p:cNvGrpSpPr/>
                <p:nvPr/>
              </p:nvGrpSpPr>
              <p:grpSpPr>
                <a:xfrm>
                  <a:off x="0" y="0"/>
                  <a:ext cx="3348682" cy="5025082"/>
                  <a:chOff x="0" y="0"/>
                  <a:chExt cx="3348682" cy="5025082"/>
                </a:xfrm>
              </p:grpSpPr>
              <p:sp>
                <p:nvSpPr>
                  <p:cNvPr id="16" name="Oval 15"/>
                  <p:cNvSpPr/>
                  <p:nvPr/>
                </p:nvSpPr>
                <p:spPr>
                  <a:xfrm>
                    <a:off x="280087" y="2512541"/>
                    <a:ext cx="1902940" cy="19029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Arc 16"/>
                  <p:cNvSpPr/>
                  <p:nvPr/>
                </p:nvSpPr>
                <p:spPr>
                  <a:xfrm flipV="1">
                    <a:off x="0" y="0"/>
                    <a:ext cx="2512541" cy="2512541"/>
                  </a:xfrm>
                  <a:prstGeom prst="arc">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Arc 17"/>
                  <p:cNvSpPr/>
                  <p:nvPr/>
                </p:nvSpPr>
                <p:spPr>
                  <a:xfrm>
                    <a:off x="0" y="2512541"/>
                    <a:ext cx="2512541" cy="2512541"/>
                  </a:xfrm>
                  <a:prstGeom prst="arc">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9" name="Straight Arrow Connector 18"/>
                  <p:cNvCxnSpPr/>
                  <p:nvPr/>
                </p:nvCxnSpPr>
                <p:spPr>
                  <a:xfrm>
                    <a:off x="1252152" y="2512541"/>
                    <a:ext cx="20965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 Box 28"/>
                <p:cNvSpPr txBox="1"/>
                <p:nvPr/>
              </p:nvSpPr>
              <p:spPr>
                <a:xfrm>
                  <a:off x="2257168" y="1441622"/>
                  <a:ext cx="255586" cy="2800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A</a:t>
                  </a:r>
                </a:p>
              </p:txBody>
            </p:sp>
            <p:sp>
              <p:nvSpPr>
                <p:cNvPr id="14" name="Text Box 29"/>
                <p:cNvSpPr txBox="1"/>
                <p:nvPr/>
              </p:nvSpPr>
              <p:spPr>
                <a:xfrm>
                  <a:off x="2792627" y="2232454"/>
                  <a:ext cx="255586" cy="2800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B</a:t>
                  </a:r>
                </a:p>
              </p:txBody>
            </p:sp>
            <p:sp>
              <p:nvSpPr>
                <p:cNvPr id="15" name="Text Box 30"/>
                <p:cNvSpPr txBox="1"/>
                <p:nvPr/>
              </p:nvSpPr>
              <p:spPr>
                <a:xfrm>
                  <a:off x="2372497" y="3138616"/>
                  <a:ext cx="255586" cy="2800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000">
                      <a:effectLst/>
                      <a:latin typeface="Cambria" panose="02040503050406030204" pitchFamily="18" charset="0"/>
                      <a:ea typeface="Times New Roman" panose="02020603050405020304" pitchFamily="18" charset="0"/>
                      <a:cs typeface="Times New Roman" panose="02020603050405020304" pitchFamily="18" charset="0"/>
                    </a:rPr>
                    <a:t>C</a:t>
                  </a:r>
                </a:p>
              </p:txBody>
            </p:sp>
          </p:grpSp>
          <p:cxnSp>
            <p:nvCxnSpPr>
              <p:cNvPr id="10" name="Straight Connector 9"/>
              <p:cNvCxnSpPr/>
              <p:nvPr/>
            </p:nvCxnSpPr>
            <p:spPr>
              <a:xfrm flipV="1">
                <a:off x="1252151" y="2512541"/>
                <a:ext cx="0" cy="9061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800000" flipV="1">
                <a:off x="1474573" y="2570206"/>
                <a:ext cx="0" cy="9052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07092" y="1202724"/>
              <a:ext cx="3241263" cy="3426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621273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02-06 Angular Velocity and Centripetal Acceleration</a:t>
            </a:r>
          </a:p>
        </p:txBody>
      </p:sp>
      <p:sp>
        <p:nvSpPr>
          <p:cNvPr id="5" name="Content Placeholder 4"/>
          <p:cNvSpPr>
            <a:spLocks noGrp="1"/>
          </p:cNvSpPr>
          <p:nvPr>
            <p:ph idx="1"/>
          </p:nvPr>
        </p:nvSpPr>
        <p:spPr/>
        <p:txBody>
          <a:bodyPr>
            <a:normAutofit fontScale="92500" lnSpcReduction="20000"/>
          </a:bodyPr>
          <a:lstStyle/>
          <a:p>
            <a:pPr marL="457200" indent="-457200">
              <a:buFont typeface="+mj-lt"/>
              <a:buAutoNum type="arabicPeriod"/>
            </a:pPr>
            <a:r>
              <a:rPr lang="en-US" dirty="0"/>
              <a:t>Put the plate on a flat surface and put a marble in the ridge.</a:t>
            </a:r>
          </a:p>
          <a:p>
            <a:pPr marL="457200" indent="-457200">
              <a:buFont typeface="+mj-lt"/>
              <a:buAutoNum type="arabicPeriod"/>
            </a:pPr>
            <a:r>
              <a:rPr lang="en-US" dirty="0"/>
              <a:t>Push the marble in the ridge so that it travels around the plate and then out of the removed section.</a:t>
            </a:r>
          </a:p>
          <a:p>
            <a:pPr marL="457200" indent="-457200">
              <a:buFont typeface="+mj-lt"/>
              <a:buAutoNum type="arabicPeriod"/>
            </a:pPr>
            <a:r>
              <a:rPr lang="en-US" dirty="0"/>
              <a:t>What is providing the centripetal force? i.e. what is keeping the marble traveling in a circle?</a:t>
            </a:r>
          </a:p>
          <a:p>
            <a:pPr marL="457200" indent="-457200">
              <a:buFont typeface="+mj-lt"/>
              <a:buAutoNum type="arabicPeriod"/>
            </a:pPr>
            <a:r>
              <a:rPr lang="en-US" dirty="0"/>
              <a:t>Perform the test several times and record your results.</a:t>
            </a:r>
          </a:p>
          <a:p>
            <a:pPr marL="457200" indent="-457200">
              <a:buFont typeface="+mj-lt"/>
              <a:buAutoNum type="arabicPeriod"/>
            </a:pPr>
            <a:r>
              <a:rPr lang="en-US" dirty="0"/>
              <a:t>Which of Newton’s Laws explains the results?</a:t>
            </a:r>
          </a:p>
          <a:p>
            <a:pPr marL="457200" indent="-457200">
              <a:buFont typeface="+mj-lt"/>
              <a:buAutoNum type="arabicPeriod"/>
            </a:pPr>
            <a:r>
              <a:rPr lang="en-US" dirty="0"/>
              <a:t>This would have been more complicated if the object moved in a vertical circle. Why?</a:t>
            </a:r>
          </a:p>
        </p:txBody>
      </p:sp>
    </p:spTree>
    <p:extLst>
      <p:ext uri="{BB962C8B-B14F-4D97-AF65-F5344CB8AC3E}">
        <p14:creationId xmlns:p14="http://schemas.microsoft.com/office/powerpoint/2010/main" val="30578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a:defRPr/>
            </a:pPr>
            <a:r>
              <a:rPr lang="en-US" dirty="0"/>
              <a:t>02-06 Angular Velocity and Centripetal Acceleration</a:t>
            </a:r>
          </a:p>
        </p:txBody>
      </p:sp>
      <p:sp>
        <p:nvSpPr>
          <p:cNvPr id="26634" name="Rectangle 10"/>
          <p:cNvSpPr>
            <a:spLocks noGrp="1" noRot="1" noChangeArrowheads="1"/>
          </p:cNvSpPr>
          <p:nvPr>
            <p:ph sz="half" idx="1"/>
          </p:nvPr>
        </p:nvSpPr>
        <p:spPr/>
        <p:txBody>
          <a:bodyPr>
            <a:normAutofit fontScale="85000" lnSpcReduction="10000"/>
          </a:bodyPr>
          <a:lstStyle/>
          <a:p>
            <a:pPr eaLnBrk="1" hangingPunct="1">
              <a:defRPr/>
            </a:pPr>
            <a:r>
              <a:rPr lang="en-US" sz="2800" dirty="0"/>
              <a:t>Object moves in circular path</a:t>
            </a:r>
          </a:p>
          <a:p>
            <a:pPr eaLnBrk="1" hangingPunct="1">
              <a:defRPr/>
            </a:pPr>
            <a:r>
              <a:rPr lang="en-US" sz="2800" dirty="0"/>
              <a:t>At time </a:t>
            </a:r>
            <a:r>
              <a:rPr lang="en-US" sz="2800" i="1" dirty="0"/>
              <a:t>t</a:t>
            </a:r>
            <a:r>
              <a:rPr lang="en-US" sz="2800" i="1" baseline="-25000" dirty="0"/>
              <a:t>0</a:t>
            </a:r>
            <a:r>
              <a:rPr lang="en-US" sz="2800" dirty="0"/>
              <a:t> it is at point </a:t>
            </a:r>
            <a:r>
              <a:rPr lang="en-US" sz="2800" i="1" dirty="0"/>
              <a:t>O</a:t>
            </a:r>
            <a:r>
              <a:rPr lang="en-US" sz="2800" dirty="0"/>
              <a:t> with a velocity tangent to the circle</a:t>
            </a:r>
          </a:p>
          <a:p>
            <a:pPr eaLnBrk="1" hangingPunct="1">
              <a:defRPr/>
            </a:pPr>
            <a:r>
              <a:rPr lang="en-US" sz="2800" dirty="0"/>
              <a:t>At time </a:t>
            </a:r>
            <a:r>
              <a:rPr lang="en-US" sz="2800" i="1" dirty="0"/>
              <a:t>t</a:t>
            </a:r>
            <a:r>
              <a:rPr lang="en-US" sz="2800" dirty="0"/>
              <a:t>, it is at point </a:t>
            </a:r>
            <a:r>
              <a:rPr lang="en-US" sz="2800" i="1" dirty="0"/>
              <a:t>P</a:t>
            </a:r>
            <a:r>
              <a:rPr lang="en-US" sz="2800" dirty="0"/>
              <a:t> with a velocity tangent to the circle</a:t>
            </a:r>
          </a:p>
          <a:p>
            <a:pPr eaLnBrk="1" hangingPunct="1">
              <a:defRPr/>
            </a:pPr>
            <a:r>
              <a:rPr lang="en-US" sz="2800" dirty="0"/>
              <a:t>The radius has moved through angle </a:t>
            </a:r>
            <a:r>
              <a:rPr lang="en-US" sz="2800" i="1" dirty="0">
                <a:sym typeface="Symbol" pitchFamily="18" charset="2"/>
              </a:rPr>
              <a:t></a:t>
            </a:r>
          </a:p>
        </p:txBody>
      </p:sp>
      <p:pic>
        <p:nvPicPr>
          <p:cNvPr id="8196" name="Picture 4" descr="F05"/>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49486" b="36842"/>
          <a:stretch/>
        </p:blipFill>
        <p:spPr>
          <a:xfrm>
            <a:off x="5181600" y="1200150"/>
            <a:ext cx="3305494" cy="2590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97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02-01 Newton’s Laws of Motion</a:t>
            </a:r>
          </a:p>
        </p:txBody>
      </p:sp>
      <p:sp>
        <p:nvSpPr>
          <p:cNvPr id="3" name="Content Placeholder 2"/>
          <p:cNvSpPr>
            <a:spLocks noGrp="1"/>
          </p:cNvSpPr>
          <p:nvPr>
            <p:ph idx="1"/>
          </p:nvPr>
        </p:nvSpPr>
        <p:spPr/>
        <p:txBody>
          <a:bodyPr>
            <a:normAutofit fontScale="55000" lnSpcReduction="20000"/>
          </a:bodyPr>
          <a:lstStyle/>
          <a:p>
            <a:pPr marL="457200" lvl="0" indent="-457200">
              <a:buFont typeface="+mj-lt"/>
              <a:buAutoNum type="arabicPeriod"/>
            </a:pPr>
            <a:r>
              <a:rPr lang="en-US" dirty="0"/>
              <a:t>Make a ramp using the grooved ruler and a book.</a:t>
            </a:r>
          </a:p>
          <a:p>
            <a:pPr marL="457200" lvl="0" indent="-457200">
              <a:buFont typeface="+mj-lt"/>
              <a:buAutoNum type="arabicPeriod"/>
            </a:pPr>
            <a:r>
              <a:rPr lang="en-US" dirty="0"/>
              <a:t>Place a glass marble on your desk at the end of the ramp.</a:t>
            </a:r>
          </a:p>
          <a:p>
            <a:pPr marL="457200" lvl="0" indent="-457200">
              <a:buFont typeface="+mj-lt"/>
              <a:buAutoNum type="arabicPeriod"/>
            </a:pPr>
            <a:r>
              <a:rPr lang="en-US" dirty="0"/>
              <a:t>Release the other glass marble from the top of the ramp so that it rolls and hits the marble on the desk. Observe the velocity of the marble that was on the desk.</a:t>
            </a:r>
          </a:p>
          <a:p>
            <a:pPr marL="457200" lvl="0" indent="-457200">
              <a:buFont typeface="+mj-lt"/>
              <a:buAutoNum type="arabicPeriod"/>
            </a:pPr>
            <a:r>
              <a:rPr lang="en-US" dirty="0"/>
              <a:t>Place a glass marble on the desk at the end of the ramp.</a:t>
            </a:r>
          </a:p>
          <a:p>
            <a:pPr marL="457200" indent="-457200">
              <a:buFont typeface="+mj-lt"/>
              <a:buAutoNum type="arabicPeriod"/>
            </a:pPr>
            <a:r>
              <a:rPr lang="en-US" dirty="0"/>
              <a:t>Release the metal marble from the top of the ramp so that it rolls and hits the metal marble on the desk. Observe the velocity of the metal marble.</a:t>
            </a:r>
          </a:p>
          <a:p>
            <a:pPr marL="457200" indent="-457200">
              <a:buFont typeface="+mj-lt"/>
              <a:buAutoNum type="arabicPeriod"/>
            </a:pPr>
            <a:r>
              <a:rPr lang="en-US" dirty="0"/>
              <a:t>Which marble on the desk (1st or 2nd) had a larger force applied to it?</a:t>
            </a:r>
          </a:p>
          <a:p>
            <a:pPr marL="457200" indent="-457200">
              <a:buFont typeface="+mj-lt"/>
              <a:buAutoNum type="arabicPeriod"/>
            </a:pPr>
            <a:r>
              <a:rPr lang="en-US" dirty="0"/>
              <a:t>Which marble had the larger final velocity? </a:t>
            </a:r>
          </a:p>
          <a:p>
            <a:pPr marL="457200" indent="-457200">
              <a:buFont typeface="+mj-lt"/>
              <a:buAutoNum type="arabicPeriod"/>
            </a:pPr>
            <a:r>
              <a:rPr lang="en-US" dirty="0"/>
              <a:t>What was the marble’s initial velocity in both cases? </a:t>
            </a:r>
          </a:p>
          <a:p>
            <a:pPr marL="457200" indent="-457200">
              <a:buFont typeface="+mj-lt"/>
              <a:buAutoNum type="arabicPeriod"/>
            </a:pPr>
            <a:r>
              <a:rPr lang="en-US" dirty="0"/>
              <a:t>Define acceleration. </a:t>
            </a:r>
          </a:p>
          <a:p>
            <a:pPr marL="457200" indent="-457200">
              <a:buFont typeface="+mj-lt"/>
              <a:buAutoNum type="arabicPeriod"/>
            </a:pPr>
            <a:r>
              <a:rPr lang="en-US" dirty="0"/>
              <a:t>Which marble had the larger acceleration?</a:t>
            </a:r>
          </a:p>
          <a:p>
            <a:pPr marL="457200" indent="-457200">
              <a:buFont typeface="+mj-lt"/>
              <a:buAutoNum type="arabicPeriod"/>
            </a:pPr>
            <a:r>
              <a:rPr lang="en-US" dirty="0"/>
              <a:t>What is the relationship between force and acceleration?</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876800" y="3257550"/>
            <a:ext cx="4110072" cy="1674229"/>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5536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Rot="1" noChangeArrowheads="1"/>
          </p:cNvSpPr>
          <p:nvPr>
            <p:ph type="title"/>
          </p:nvPr>
        </p:nvSpPr>
        <p:spPr/>
        <p:txBody>
          <a:bodyPr/>
          <a:lstStyle/>
          <a:p>
            <a:pPr>
              <a:defRPr/>
            </a:pPr>
            <a:r>
              <a:rPr lang="en-US" dirty="0"/>
              <a:t>02-06 Angular Velocity and Centripetal Acceleration</a:t>
            </a:r>
          </a:p>
        </p:txBody>
      </p:sp>
      <p:sp>
        <p:nvSpPr>
          <p:cNvPr id="31749" name="Rectangle 5"/>
          <p:cNvSpPr>
            <a:spLocks noGrp="1" noRot="1" noChangeArrowheads="1"/>
          </p:cNvSpPr>
          <p:nvPr>
            <p:ph sz="half" idx="1"/>
          </p:nvPr>
        </p:nvSpPr>
        <p:spPr/>
        <p:txBody>
          <a:bodyPr>
            <a:normAutofit fontScale="92500" lnSpcReduction="20000"/>
          </a:bodyPr>
          <a:lstStyle/>
          <a:p>
            <a:pPr eaLnBrk="1" hangingPunct="1">
              <a:defRPr/>
            </a:pPr>
            <a:r>
              <a:rPr lang="en-US" sz="2800" dirty="0"/>
              <a:t>Draw the two velocity vectors so that they have the same tails.</a:t>
            </a:r>
          </a:p>
          <a:p>
            <a:pPr eaLnBrk="1" hangingPunct="1">
              <a:defRPr/>
            </a:pPr>
            <a:r>
              <a:rPr lang="en-US" sz="2800" dirty="0"/>
              <a:t>The vector connecting the heads is </a:t>
            </a:r>
            <a:r>
              <a:rPr lang="en-US" sz="2800" dirty="0">
                <a:sym typeface="Symbol" pitchFamily="18" charset="2"/>
              </a:rPr>
              <a:t></a:t>
            </a:r>
            <a:r>
              <a:rPr lang="en-US" sz="2800" i="1" dirty="0">
                <a:sym typeface="Symbol" pitchFamily="18" charset="2"/>
              </a:rPr>
              <a:t>v</a:t>
            </a:r>
          </a:p>
          <a:p>
            <a:pPr eaLnBrk="1" hangingPunct="1">
              <a:defRPr/>
            </a:pPr>
            <a:r>
              <a:rPr lang="en-US" sz="2800" dirty="0">
                <a:sym typeface="Symbol" pitchFamily="18" charset="2"/>
              </a:rPr>
              <a:t>Draw the triangle made by the change in position and you get the triangle in (b)</a:t>
            </a:r>
          </a:p>
        </p:txBody>
      </p:sp>
      <p:pic>
        <p:nvPicPr>
          <p:cNvPr id="9220" name="Picture 7" descr="F05"/>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16912"/>
          <a:stretch/>
        </p:blipFill>
        <p:spPr>
          <a:xfrm>
            <a:off x="5029200" y="971549"/>
            <a:ext cx="3718451" cy="330003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68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Rot="1" noChangeArrowheads="1"/>
          </p:cNvSpPr>
          <p:nvPr>
            <p:ph type="title"/>
          </p:nvPr>
        </p:nvSpPr>
        <p:spPr/>
        <p:txBody>
          <a:bodyPr/>
          <a:lstStyle/>
          <a:p>
            <a:pPr>
              <a:defRPr/>
            </a:pPr>
            <a:r>
              <a:rPr lang="en-US" dirty="0"/>
              <a:t>02-06 Angular Velocity and Centripetal Acceleration</a:t>
            </a:r>
          </a:p>
        </p:txBody>
      </p:sp>
      <mc:AlternateContent xmlns:mc="http://schemas.openxmlformats.org/markup-compatibility/2006" xmlns:a14="http://schemas.microsoft.com/office/drawing/2010/main">
        <mc:Choice Requires="a14">
          <p:sp>
            <p:nvSpPr>
              <p:cNvPr id="33797" name="Rectangle 5"/>
              <p:cNvSpPr>
                <a:spLocks noGrp="1" noRot="1" noChangeArrowheads="1"/>
              </p:cNvSpPr>
              <p:nvPr>
                <p:ph sz="half" idx="1"/>
              </p:nvPr>
            </p:nvSpPr>
            <p:spPr/>
            <p:txBody>
              <a:bodyPr>
                <a:normAutofit fontScale="77500" lnSpcReduction="20000"/>
              </a:bodyPr>
              <a:lstStyle/>
              <a:p>
                <a:pPr eaLnBrk="1" hangingPunct="1">
                  <a:defRPr/>
                </a:pPr>
                <a:r>
                  <a:rPr lang="en-US" sz="2800" dirty="0"/>
                  <a:t>Since the triangles have the same angle are isosceles, they are similar.</a:t>
                </a:r>
              </a:p>
              <a:p>
                <a:pPr marL="0" indent="0" eaLnBrk="1" hangingPunct="1">
                  <a:buNone/>
                  <a:defRPr/>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r>
                            <m:rPr>
                              <m:sty m:val="p"/>
                            </m:rPr>
                            <a:rPr lang="en-US" sz="2800" b="0" i="0" smtClean="0">
                              <a:latin typeface="Cambria Math"/>
                            </a:rPr>
                            <m:t>Δ</m:t>
                          </m:r>
                          <m:r>
                            <a:rPr lang="en-US" sz="2800" b="0" i="1" smtClean="0">
                              <a:latin typeface="Cambria Math"/>
                            </a:rPr>
                            <m:t>𝑣</m:t>
                          </m:r>
                        </m:num>
                        <m:den>
                          <m:r>
                            <a:rPr lang="en-US" sz="2800" b="0" i="1" smtClean="0">
                              <a:latin typeface="Cambria Math"/>
                            </a:rPr>
                            <m:t>𝑣</m:t>
                          </m:r>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𝑣</m:t>
                          </m:r>
                          <m:r>
                            <m:rPr>
                              <m:sty m:val="p"/>
                            </m:rPr>
                            <a:rPr lang="en-US" sz="2800" b="0" i="0" smtClean="0">
                              <a:latin typeface="Cambria Math"/>
                            </a:rPr>
                            <m:t>Δ</m:t>
                          </m:r>
                          <m:r>
                            <a:rPr lang="en-US" sz="2800" b="0" i="1" smtClean="0">
                              <a:latin typeface="Cambria Math"/>
                            </a:rPr>
                            <m:t>𝑡</m:t>
                          </m:r>
                        </m:num>
                        <m:den>
                          <m:r>
                            <a:rPr lang="en-US" sz="2800" b="0" i="1" smtClean="0">
                              <a:latin typeface="Cambria Math"/>
                            </a:rPr>
                            <m:t>𝑟</m:t>
                          </m:r>
                        </m:den>
                      </m:f>
                    </m:oMath>
                  </m:oMathPara>
                </a14:m>
                <a:endParaRPr lang="en-US" sz="2800" dirty="0"/>
              </a:p>
              <a:p>
                <a:pPr marL="0" indent="0" eaLnBrk="1" hangingPunct="1">
                  <a:buNone/>
                  <a:defRPr/>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r>
                            <m:rPr>
                              <m:sty m:val="p"/>
                            </m:rPr>
                            <a:rPr lang="en-US" sz="2800" b="0" i="0" smtClean="0">
                              <a:latin typeface="Cambria Math"/>
                            </a:rPr>
                            <m:t>Δ</m:t>
                          </m:r>
                          <m:r>
                            <a:rPr lang="en-US" sz="2800" b="0" i="1" smtClean="0">
                              <a:latin typeface="Cambria Math"/>
                            </a:rPr>
                            <m:t>𝑣</m:t>
                          </m:r>
                        </m:num>
                        <m:den>
                          <m:r>
                            <m:rPr>
                              <m:sty m:val="p"/>
                            </m:rPr>
                            <a:rPr lang="en-US" sz="2800" b="0" i="0" smtClean="0">
                              <a:latin typeface="Cambria Math"/>
                            </a:rPr>
                            <m:t>Δ</m:t>
                          </m:r>
                          <m:r>
                            <a:rPr lang="en-US" sz="2800" b="0" i="1" smtClean="0">
                              <a:latin typeface="Cambria Math"/>
                            </a:rPr>
                            <m:t>𝑡</m:t>
                          </m:r>
                        </m:den>
                      </m:f>
                      <m:r>
                        <a:rPr lang="en-US" sz="2800" b="0" i="1" smtClean="0">
                          <a:latin typeface="Cambria Math"/>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a:rPr>
                                <m:t>𝑣</m:t>
                              </m:r>
                            </m:e>
                            <m:sup>
                              <m:r>
                                <a:rPr lang="en-US" sz="2800" b="0" i="1" smtClean="0">
                                  <a:latin typeface="Cambria Math"/>
                                </a:rPr>
                                <m:t>2</m:t>
                              </m:r>
                            </m:sup>
                          </m:sSup>
                        </m:num>
                        <m:den>
                          <m:r>
                            <a:rPr lang="en-US" sz="2800" b="0" i="1" smtClean="0">
                              <a:latin typeface="Cambria Math"/>
                            </a:rPr>
                            <m:t>𝑟</m:t>
                          </m:r>
                        </m:den>
                      </m:f>
                    </m:oMath>
                  </m:oMathPara>
                </a14:m>
                <a:endParaRPr lang="en-US" sz="2800" b="0" dirty="0"/>
              </a:p>
              <a:p>
                <a:pPr marL="0" indent="0" eaLnBrk="1" hangingPunct="1">
                  <a:buNone/>
                  <a:defRPr/>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𝑎</m:t>
                          </m:r>
                        </m:e>
                        <m:sub>
                          <m:r>
                            <a:rPr lang="en-US" sz="2800" b="0" i="1" smtClean="0">
                              <a:latin typeface="Cambria Math"/>
                            </a:rPr>
                            <m:t>𝐶</m:t>
                          </m:r>
                        </m:sub>
                      </m:sSub>
                      <m:r>
                        <a:rPr lang="en-US" sz="2800" b="0" i="1" smtClean="0">
                          <a:latin typeface="Cambria Math"/>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a:rPr>
                                <m:t>𝑣</m:t>
                              </m:r>
                            </m:e>
                            <m:sup>
                              <m:r>
                                <a:rPr lang="en-US" sz="2800" b="0" i="1" smtClean="0">
                                  <a:latin typeface="Cambria Math"/>
                                </a:rPr>
                                <m:t>2</m:t>
                              </m:r>
                            </m:sup>
                          </m:sSup>
                        </m:num>
                        <m:den>
                          <m:r>
                            <a:rPr lang="en-US" sz="2800" b="0" i="1" smtClean="0">
                              <a:latin typeface="Cambria Math"/>
                            </a:rPr>
                            <m:t>𝑟</m:t>
                          </m:r>
                        </m:den>
                      </m:f>
                      <m:r>
                        <a:rPr lang="en-US" sz="2800" b="0" i="1" smtClean="0">
                          <a:latin typeface="Cambria Math"/>
                        </a:rPr>
                        <m:t>=</m:t>
                      </m:r>
                      <m:r>
                        <a:rPr lang="en-US" sz="2800" b="0" i="1" smtClean="0">
                          <a:latin typeface="Cambria Math"/>
                        </a:rPr>
                        <m:t>𝑟</m:t>
                      </m:r>
                      <m:sSup>
                        <m:sSupPr>
                          <m:ctrlPr>
                            <a:rPr lang="en-US" sz="2800" b="0" i="1" smtClean="0">
                              <a:latin typeface="Cambria Math" panose="02040503050406030204" pitchFamily="18" charset="0"/>
                            </a:rPr>
                          </m:ctrlPr>
                        </m:sSupPr>
                        <m:e>
                          <m:r>
                            <a:rPr lang="en-US" sz="2800" b="0" i="1" smtClean="0">
                              <a:latin typeface="Cambria Math"/>
                            </a:rPr>
                            <m:t>𝜔</m:t>
                          </m:r>
                        </m:e>
                        <m:sup>
                          <m:r>
                            <a:rPr lang="en-US" sz="2800" b="0" i="1" smtClean="0">
                              <a:latin typeface="Cambria Math"/>
                            </a:rPr>
                            <m:t>2</m:t>
                          </m:r>
                        </m:sup>
                      </m:sSup>
                    </m:oMath>
                  </m:oMathPara>
                </a14:m>
                <a:endParaRPr lang="en-US" sz="2800" dirty="0"/>
              </a:p>
            </p:txBody>
          </p:sp>
        </mc:Choice>
        <mc:Fallback xmlns="">
          <p:sp>
            <p:nvSpPr>
              <p:cNvPr id="33797" name="Rectangle 5"/>
              <p:cNvSpPr>
                <a:spLocks noGrp="1" noRot="1" noChangeAspect="1" noMove="1" noResize="1" noEditPoints="1" noAdjustHandles="1" noChangeArrowheads="1" noChangeShapeType="1" noTextEdit="1"/>
              </p:cNvSpPr>
              <p:nvPr>
                <p:ph sz="half" idx="1"/>
              </p:nvPr>
            </p:nvSpPr>
            <p:spPr>
              <a:blipFill>
                <a:blip r:embed="rId3"/>
                <a:stretch>
                  <a:fillRect l="-1507" t="-1142"/>
                </a:stretch>
              </a:blipFill>
            </p:spPr>
            <p:txBody>
              <a:bodyPr/>
              <a:lstStyle/>
              <a:p>
                <a:r>
                  <a:rPr lang="en-US">
                    <a:noFill/>
                  </a:rPr>
                  <a:t> </a:t>
                </a:r>
              </a:p>
            </p:txBody>
          </p:sp>
        </mc:Fallback>
      </mc:AlternateContent>
      <p:pic>
        <p:nvPicPr>
          <p:cNvPr id="6" name="Picture 7" descr="F05"/>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b="16912"/>
          <a:stretch/>
        </p:blipFill>
        <p:spPr>
          <a:xfrm>
            <a:off x="5105400" y="1047750"/>
            <a:ext cx="3666934" cy="325428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64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a:defRPr/>
            </a:pPr>
            <a:r>
              <a:rPr lang="en-US" dirty="0"/>
              <a:t>02-06 Angular Velocity and Centripetal Acceleration</a:t>
            </a:r>
          </a:p>
        </p:txBody>
      </p:sp>
      <p:sp>
        <p:nvSpPr>
          <p:cNvPr id="44035" name="Rectangle 3"/>
          <p:cNvSpPr>
            <a:spLocks noGrp="1" noRot="1" noChangeArrowheads="1"/>
          </p:cNvSpPr>
          <p:nvPr>
            <p:ph idx="1"/>
          </p:nvPr>
        </p:nvSpPr>
        <p:spPr/>
        <p:txBody>
          <a:bodyPr>
            <a:normAutofit lnSpcReduction="10000"/>
          </a:bodyPr>
          <a:lstStyle/>
          <a:p>
            <a:pPr eaLnBrk="1" hangingPunct="1">
              <a:defRPr/>
            </a:pPr>
            <a:r>
              <a:rPr lang="en-US" dirty="0"/>
              <a:t>At any given moment</a:t>
            </a:r>
          </a:p>
          <a:p>
            <a:pPr eaLnBrk="1" hangingPunct="1">
              <a:defRPr/>
            </a:pPr>
            <a:endParaRPr lang="en-US" dirty="0"/>
          </a:p>
          <a:p>
            <a:pPr lvl="1" eaLnBrk="1" hangingPunct="1">
              <a:defRPr/>
            </a:pPr>
            <a:r>
              <a:rPr lang="en-US" b="1" i="1" dirty="0"/>
              <a:t>v</a:t>
            </a:r>
            <a:r>
              <a:rPr lang="en-US" dirty="0"/>
              <a:t> is pointing tangent to the circle</a:t>
            </a:r>
          </a:p>
          <a:p>
            <a:pPr lvl="1" eaLnBrk="1" hangingPunct="1">
              <a:defRPr/>
            </a:pPr>
            <a:endParaRPr lang="en-US" dirty="0"/>
          </a:p>
          <a:p>
            <a:pPr lvl="1" eaLnBrk="1" hangingPunct="1">
              <a:defRPr/>
            </a:pPr>
            <a:r>
              <a:rPr lang="en-US" b="1" i="1" dirty="0"/>
              <a:t>a</a:t>
            </a:r>
            <a:r>
              <a:rPr lang="en-US" b="1" i="1" baseline="-25000" dirty="0"/>
              <a:t>c</a:t>
            </a:r>
            <a:r>
              <a:rPr lang="en-US" dirty="0"/>
              <a:t> is pointing towards the center of the circle</a:t>
            </a:r>
          </a:p>
          <a:p>
            <a:pPr lvl="1" eaLnBrk="1" hangingPunct="1">
              <a:defRPr/>
            </a:pPr>
            <a:endParaRPr lang="en-US" b="1" dirty="0"/>
          </a:p>
          <a:p>
            <a:pPr eaLnBrk="1" hangingPunct="1">
              <a:defRPr/>
            </a:pPr>
            <a:r>
              <a:rPr lang="en-US" dirty="0"/>
              <a:t>If the object suddenly broke from circular motion would travel in line tangent to circle</a:t>
            </a:r>
          </a:p>
        </p:txBody>
      </p:sp>
      <p:grpSp>
        <p:nvGrpSpPr>
          <p:cNvPr id="2" name="Group 9"/>
          <p:cNvGrpSpPr>
            <a:grpSpLocks/>
          </p:cNvGrpSpPr>
          <p:nvPr/>
        </p:nvGrpSpPr>
        <p:grpSpPr bwMode="auto">
          <a:xfrm>
            <a:off x="4953000" y="1770460"/>
            <a:ext cx="3657600" cy="1782365"/>
            <a:chOff x="3792" y="1487"/>
            <a:chExt cx="1248" cy="721"/>
          </a:xfrm>
        </p:grpSpPr>
        <p:sp>
          <p:nvSpPr>
            <p:cNvPr id="13318" name="Oval 4"/>
            <p:cNvSpPr>
              <a:spLocks noChangeArrowheads="1"/>
            </p:cNvSpPr>
            <p:nvPr/>
          </p:nvSpPr>
          <p:spPr bwMode="auto">
            <a:xfrm>
              <a:off x="4320" y="1488"/>
              <a:ext cx="720" cy="720"/>
            </a:xfrm>
            <a:prstGeom prst="ellipse">
              <a:avLst/>
            </a:prstGeom>
            <a:noFill/>
            <a:ln w="762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9" name="Line 5"/>
            <p:cNvSpPr>
              <a:spLocks noChangeShapeType="1"/>
            </p:cNvSpPr>
            <p:nvPr/>
          </p:nvSpPr>
          <p:spPr bwMode="auto">
            <a:xfrm flipH="1">
              <a:off x="3792" y="1488"/>
              <a:ext cx="912"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Arc 6"/>
            <p:cNvSpPr>
              <a:spLocks/>
            </p:cNvSpPr>
            <p:nvPr/>
          </p:nvSpPr>
          <p:spPr bwMode="auto">
            <a:xfrm flipH="1" flipV="1">
              <a:off x="4680" y="1487"/>
              <a:ext cx="360" cy="658"/>
            </a:xfrm>
            <a:custGeom>
              <a:avLst/>
              <a:gdLst>
                <a:gd name="T0" fmla="*/ 0 w 21600"/>
                <a:gd name="T1" fmla="*/ 0 h 39436"/>
                <a:gd name="T2" fmla="*/ 0 w 21600"/>
                <a:gd name="T3" fmla="*/ 0 h 39436"/>
                <a:gd name="T4" fmla="*/ 0 w 21600"/>
                <a:gd name="T5" fmla="*/ 0 h 39436"/>
                <a:gd name="T6" fmla="*/ 0 60000 65536"/>
                <a:gd name="T7" fmla="*/ 0 60000 65536"/>
                <a:gd name="T8" fmla="*/ 0 60000 65536"/>
                <a:gd name="T9" fmla="*/ 0 w 21600"/>
                <a:gd name="T10" fmla="*/ 0 h 39436"/>
                <a:gd name="T11" fmla="*/ 21600 w 21600"/>
                <a:gd name="T12" fmla="*/ 39436 h 39436"/>
              </a:gdLst>
              <a:ahLst/>
              <a:cxnLst>
                <a:cxn ang="T6">
                  <a:pos x="T0" y="T1"/>
                </a:cxn>
                <a:cxn ang="T7">
                  <a:pos x="T2" y="T3"/>
                </a:cxn>
                <a:cxn ang="T8">
                  <a:pos x="T4" y="T5"/>
                </a:cxn>
              </a:cxnLst>
              <a:rect l="T9" t="T10" r="T11" b="T12"/>
              <a:pathLst>
                <a:path w="21600" h="39436" fill="none" extrusionOk="0">
                  <a:moveTo>
                    <a:pt x="20690" y="39435"/>
                  </a:moveTo>
                  <a:cubicBezTo>
                    <a:pt x="9124" y="38948"/>
                    <a:pt x="0" y="29430"/>
                    <a:pt x="0" y="17855"/>
                  </a:cubicBezTo>
                  <a:cubicBezTo>
                    <a:pt x="-1" y="10707"/>
                    <a:pt x="3535" y="4022"/>
                    <a:pt x="9444" y="0"/>
                  </a:cubicBezTo>
                </a:path>
                <a:path w="21600" h="39436" stroke="0" extrusionOk="0">
                  <a:moveTo>
                    <a:pt x="20690" y="39435"/>
                  </a:moveTo>
                  <a:cubicBezTo>
                    <a:pt x="9124" y="38948"/>
                    <a:pt x="0" y="29430"/>
                    <a:pt x="0" y="17855"/>
                  </a:cubicBezTo>
                  <a:cubicBezTo>
                    <a:pt x="-1" y="10707"/>
                    <a:pt x="3535" y="4022"/>
                    <a:pt x="9444" y="0"/>
                  </a:cubicBezTo>
                  <a:lnTo>
                    <a:pt x="21600" y="17855"/>
                  </a:lnTo>
                  <a:lnTo>
                    <a:pt x="20690" y="39435"/>
                  </a:lnTo>
                  <a:close/>
                </a:path>
              </a:pathLst>
            </a:cu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44039"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0446" y="528734"/>
            <a:ext cx="2033954" cy="13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684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3" presetClass="entr" presetSubtype="0" fill="hold" nodeType="clickEffect">
                                  <p:stCondLst>
                                    <p:cond delay="0"/>
                                  </p:stCondLst>
                                  <p:iterate type="lt">
                                    <p:tmPct val="0"/>
                                  </p:iterate>
                                  <p:childTnLst>
                                    <p:set>
                                      <p:cBhvr>
                                        <p:cTn id="22" dur="1" fill="hold">
                                          <p:stCondLst>
                                            <p:cond delay="0"/>
                                          </p:stCondLst>
                                        </p:cTn>
                                        <p:tgtEl>
                                          <p:spTgt spid="44039"/>
                                        </p:tgtEl>
                                        <p:attrNameLst>
                                          <p:attrName>style.visibility</p:attrName>
                                        </p:attrNameLst>
                                      </p:cBhvr>
                                      <p:to>
                                        <p:strVal val="visible"/>
                                      </p:to>
                                    </p:set>
                                    <p:animEffect transition="in" filter="fade">
                                      <p:cBhvr>
                                        <p:cTn id="23" dur="100"/>
                                        <p:tgtEl>
                                          <p:spTgt spid="44039"/>
                                        </p:tgtEl>
                                      </p:cBhvr>
                                    </p:animEffect>
                                    <p:anim calcmode="lin" valueType="num">
                                      <p:cBhvr>
                                        <p:cTn id="24" dur="400" fill="hold"/>
                                        <p:tgtEl>
                                          <p:spTgt spid="44039"/>
                                        </p:tgtEl>
                                        <p:attrNameLst>
                                          <p:attrName>ppt_x</p:attrName>
                                        </p:attrNameLst>
                                      </p:cBhvr>
                                      <p:tavLst>
                                        <p:tav tm="0">
                                          <p:val>
                                            <p:strVal val="#ppt_x"/>
                                          </p:val>
                                        </p:tav>
                                        <p:tav tm="100000">
                                          <p:val>
                                            <p:strVal val="#ppt_x"/>
                                          </p:val>
                                        </p:tav>
                                      </p:tavLst>
                                    </p:anim>
                                    <p:anim calcmode="lin" valueType="num">
                                      <p:cBhvr>
                                        <p:cTn id="25" dur="400" fill="hold"/>
                                        <p:tgtEl>
                                          <p:spTgt spid="44039"/>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40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40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1000"/>
                            </p:stCondLst>
                            <p:childTnLst>
                              <p:par>
                                <p:cTn id="29" presetID="2" presetClass="exit" presetSubtype="8" accel="50000" decel="50000" fill="hold" nodeType="afterEffect">
                                  <p:stCondLst>
                                    <p:cond delay="0"/>
                                  </p:stCondLst>
                                  <p:iterate type="lt">
                                    <p:tmPct val="0"/>
                                  </p:iterate>
                                  <p:childTnLst>
                                    <p:anim calcmode="lin" valueType="num">
                                      <p:cBhvr additive="base">
                                        <p:cTn id="30" dur="500"/>
                                        <p:tgtEl>
                                          <p:spTgt spid="44039"/>
                                        </p:tgtEl>
                                        <p:attrNameLst>
                                          <p:attrName>ppt_x</p:attrName>
                                        </p:attrNameLst>
                                      </p:cBhvr>
                                      <p:tavLst>
                                        <p:tav tm="0">
                                          <p:val>
                                            <p:strVal val="ppt_x"/>
                                          </p:val>
                                        </p:tav>
                                        <p:tav tm="100000">
                                          <p:val>
                                            <p:strVal val="0-ppt_w/2"/>
                                          </p:val>
                                        </p:tav>
                                      </p:tavLst>
                                    </p:anim>
                                    <p:anim calcmode="lin" valueType="num">
                                      <p:cBhvr additive="base">
                                        <p:cTn id="31" dur="500"/>
                                        <p:tgtEl>
                                          <p:spTgt spid="44039"/>
                                        </p:tgtEl>
                                        <p:attrNameLst>
                                          <p:attrName>ppt_y</p:attrName>
                                        </p:attrNameLst>
                                      </p:cBhvr>
                                      <p:tavLst>
                                        <p:tav tm="0">
                                          <p:val>
                                            <p:strVal val="ppt_y"/>
                                          </p:val>
                                        </p:tav>
                                        <p:tav tm="100000">
                                          <p:val>
                                            <p:strVal val="ppt_y"/>
                                          </p:val>
                                        </p:tav>
                                      </p:tavLst>
                                    </p:anim>
                                    <p:set>
                                      <p:cBhvr>
                                        <p:cTn id="32" dur="1" fill="hold">
                                          <p:stCondLst>
                                            <p:cond delay="499"/>
                                          </p:stCondLst>
                                        </p:cTn>
                                        <p:tgtEl>
                                          <p:spTgt spid="4403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a:defRPr/>
            </a:pPr>
            <a:r>
              <a:rPr lang="en-US" dirty="0"/>
              <a:t>02-06 Angular Velocity and Centripetal Acceleration</a:t>
            </a:r>
          </a:p>
        </p:txBody>
      </p:sp>
      <p:sp>
        <p:nvSpPr>
          <p:cNvPr id="50179" name="Rectangle 3"/>
          <p:cNvSpPr>
            <a:spLocks noGrp="1" noRot="1" noChangeArrowheads="1"/>
          </p:cNvSpPr>
          <p:nvPr>
            <p:ph idx="1"/>
          </p:nvPr>
        </p:nvSpPr>
        <p:spPr/>
        <p:txBody>
          <a:bodyPr/>
          <a:lstStyle/>
          <a:p>
            <a:pPr eaLnBrk="1" hangingPunct="1">
              <a:defRPr/>
            </a:pPr>
            <a:r>
              <a:rPr lang="en-US" dirty="0"/>
              <a:t>Two identical cars are going around two corners at 30 m/s.  Each car can handle up to 1 g.  The radius of the first curve is 50 m and the radius of the second is 100 m.  Do either of the cars make the curve? (hint find the </a:t>
            </a:r>
            <a:r>
              <a:rPr lang="en-US" i="1" dirty="0"/>
              <a:t>a</a:t>
            </a:r>
            <a:r>
              <a:rPr lang="en-US" i="1" baseline="-25000" dirty="0"/>
              <a:t>c</a:t>
            </a:r>
            <a:r>
              <a:rPr lang="en-US" dirty="0"/>
              <a:t>)</a:t>
            </a:r>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p:txBody>
      </p:sp>
      <p:grpSp>
        <p:nvGrpSpPr>
          <p:cNvPr id="2" name="Group 1"/>
          <p:cNvGrpSpPr/>
          <p:nvPr/>
        </p:nvGrpSpPr>
        <p:grpSpPr>
          <a:xfrm>
            <a:off x="3809999" y="2853473"/>
            <a:ext cx="2150623" cy="2000250"/>
            <a:chOff x="3200400" y="4191000"/>
            <a:chExt cx="2667000" cy="2667000"/>
          </a:xfrm>
        </p:grpSpPr>
        <p:sp>
          <p:nvSpPr>
            <p:cNvPr id="50180" name="Oval 4"/>
            <p:cNvSpPr>
              <a:spLocks noChangeArrowheads="1"/>
            </p:cNvSpPr>
            <p:nvPr/>
          </p:nvSpPr>
          <p:spPr bwMode="auto">
            <a:xfrm>
              <a:off x="4038600" y="5029200"/>
              <a:ext cx="990600" cy="9906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1" name="Oval 5"/>
            <p:cNvSpPr>
              <a:spLocks noChangeArrowheads="1"/>
            </p:cNvSpPr>
            <p:nvPr/>
          </p:nvSpPr>
          <p:spPr bwMode="auto">
            <a:xfrm>
              <a:off x="3200400" y="4191000"/>
              <a:ext cx="2667000" cy="2667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2" name="Line 6"/>
            <p:cNvSpPr>
              <a:spLocks noChangeShapeType="1"/>
            </p:cNvSpPr>
            <p:nvPr/>
          </p:nvSpPr>
          <p:spPr bwMode="auto">
            <a:xfrm>
              <a:off x="4495800" y="5562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3" name="Text Box 7"/>
            <p:cNvSpPr txBox="1">
              <a:spLocks noChangeArrowheads="1"/>
            </p:cNvSpPr>
            <p:nvPr/>
          </p:nvSpPr>
          <p:spPr bwMode="auto">
            <a:xfrm>
              <a:off x="4367023" y="5071343"/>
              <a:ext cx="1143001"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solidFill>
                    <a:schemeClr val="folHlink"/>
                  </a:solidFill>
                </a:rPr>
                <a:t>50 m</a:t>
              </a:r>
            </a:p>
          </p:txBody>
        </p:sp>
        <p:sp>
          <p:nvSpPr>
            <p:cNvPr id="50184" name="Line 8"/>
            <p:cNvSpPr>
              <a:spLocks noChangeShapeType="1"/>
            </p:cNvSpPr>
            <p:nvPr/>
          </p:nvSpPr>
          <p:spPr bwMode="auto">
            <a:xfrm>
              <a:off x="4495800" y="5562600"/>
              <a:ext cx="9906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5" name="Text Box 9"/>
            <p:cNvSpPr txBox="1">
              <a:spLocks noChangeArrowheads="1"/>
            </p:cNvSpPr>
            <p:nvPr/>
          </p:nvSpPr>
          <p:spPr bwMode="auto">
            <a:xfrm>
              <a:off x="4416029" y="6090672"/>
              <a:ext cx="137160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solidFill>
                    <a:schemeClr val="folHlink"/>
                  </a:solidFill>
                </a:rPr>
                <a:t>100 m</a:t>
              </a: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532" y="3774510"/>
            <a:ext cx="2212395" cy="1472625"/>
          </a:xfrm>
          <a:prstGeom prst="rect">
            <a:avLst/>
          </a:prstGeom>
        </p:spPr>
      </p:pic>
    </p:spTree>
    <p:extLst>
      <p:ext uri="{BB962C8B-B14F-4D97-AF65-F5344CB8AC3E}">
        <p14:creationId xmlns:p14="http://schemas.microsoft.com/office/powerpoint/2010/main" val="158210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02-06 Angular Velocity and Centripetal Acceleration</a:t>
            </a:r>
          </a:p>
        </p:txBody>
      </p:sp>
      <p:sp>
        <p:nvSpPr>
          <p:cNvPr id="3" name="Content Placeholder 2"/>
          <p:cNvSpPr>
            <a:spLocks noGrp="1"/>
          </p:cNvSpPr>
          <p:nvPr>
            <p:ph idx="1"/>
          </p:nvPr>
        </p:nvSpPr>
        <p:spPr/>
        <p:txBody>
          <a:bodyPr>
            <a:normAutofit/>
          </a:bodyPr>
          <a:lstStyle/>
          <a:p>
            <a:r>
              <a:rPr lang="en-US" dirty="0"/>
              <a:t>Rotating too fast can make you sick, but these problems won’t.</a:t>
            </a:r>
          </a:p>
          <a:p>
            <a:endParaRPr lang="en-US" dirty="0"/>
          </a:p>
          <a:p>
            <a:r>
              <a:rPr lang="en-US" dirty="0"/>
              <a:t>Read 6.3</a:t>
            </a:r>
          </a:p>
        </p:txBody>
      </p:sp>
    </p:spTree>
    <p:extLst>
      <p:ext uri="{BB962C8B-B14F-4D97-AF65-F5344CB8AC3E}">
        <p14:creationId xmlns:p14="http://schemas.microsoft.com/office/powerpoint/2010/main" val="34612459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321E-B70C-4DC5-9878-9A0F2C8A3CAD}"/>
              </a:ext>
            </a:extLst>
          </p:cNvPr>
          <p:cNvSpPr>
            <a:spLocks noGrp="1"/>
          </p:cNvSpPr>
          <p:nvPr>
            <p:ph type="title"/>
          </p:nvPr>
        </p:nvSpPr>
        <p:spPr/>
        <p:txBody>
          <a:bodyPr/>
          <a:lstStyle/>
          <a:p>
            <a:r>
              <a:rPr lang="en-US" dirty="0"/>
              <a:t>02-07 Centripetal Force and Banked Curves</a:t>
            </a:r>
          </a:p>
        </p:txBody>
      </p:sp>
      <p:sp>
        <p:nvSpPr>
          <p:cNvPr id="3" name="Text Placeholder 2">
            <a:extLst>
              <a:ext uri="{FF2B5EF4-FFF2-40B4-BE49-F238E27FC236}">
                <a16:creationId xmlns:a16="http://schemas.microsoft.com/office/drawing/2014/main" id="{A905BE56-2797-4221-B9DF-00E6A907AD6D}"/>
              </a:ext>
            </a:extLst>
          </p:cNvPr>
          <p:cNvSpPr>
            <a:spLocks noGrp="1"/>
          </p:cNvSpPr>
          <p:nvPr>
            <p:ph type="body" idx="1"/>
          </p:nvPr>
        </p:nvSpPr>
        <p:spPr/>
        <p:txBody>
          <a:bodyPr/>
          <a:lstStyle/>
          <a:p>
            <a:r>
              <a:rPr lang="en-US" dirty="0"/>
              <a:t>In this lesson you will…</a:t>
            </a:r>
          </a:p>
          <a:p>
            <a:r>
              <a:rPr lang="en-US" dirty="0"/>
              <a:t>• Calculate coefficient of friction on a car tire.</a:t>
            </a:r>
          </a:p>
          <a:p>
            <a:r>
              <a:rPr lang="en-US" dirty="0"/>
              <a:t>• Calculate ideal speed and angle of a car on a turn.</a:t>
            </a:r>
          </a:p>
        </p:txBody>
      </p:sp>
    </p:spTree>
    <p:extLst>
      <p:ext uri="{BB962C8B-B14F-4D97-AF65-F5344CB8AC3E}">
        <p14:creationId xmlns:p14="http://schemas.microsoft.com/office/powerpoint/2010/main" val="30418985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02-07 Centripetal Force and Banked Curves</a:t>
            </a:r>
          </a:p>
        </p:txBody>
      </p:sp>
      <p:sp>
        <p:nvSpPr>
          <p:cNvPr id="3" name="Content Placeholder 2"/>
          <p:cNvSpPr>
            <a:spLocks noGrp="1"/>
          </p:cNvSpPr>
          <p:nvPr>
            <p:ph idx="1"/>
          </p:nvPr>
        </p:nvSpPr>
        <p:spPr/>
        <p:txBody>
          <a:bodyPr>
            <a:normAutofit fontScale="92500" lnSpcReduction="10000"/>
          </a:bodyPr>
          <a:lstStyle/>
          <a:p>
            <a:r>
              <a:rPr lang="en-US" dirty="0"/>
              <a:t>Do the lab on your worksheet</a:t>
            </a:r>
          </a:p>
          <a:p>
            <a:endParaRPr lang="en-US" dirty="0"/>
          </a:p>
          <a:p>
            <a:r>
              <a:rPr lang="en-US" dirty="0"/>
              <a:t>Are force and mass a direct or inverse relation?</a:t>
            </a:r>
          </a:p>
          <a:p>
            <a:r>
              <a:rPr lang="en-US" dirty="0"/>
              <a:t>Are force and speed a direct or inverse relation? </a:t>
            </a:r>
          </a:p>
          <a:p>
            <a:r>
              <a:rPr lang="en-US" dirty="0"/>
              <a:t>Are force and radius a direct or inverse relation? </a:t>
            </a:r>
          </a:p>
          <a:p>
            <a:r>
              <a:rPr lang="en-US" dirty="0"/>
              <a:t>A car will skid when the centripetal force required to make it turn is greater than the force of friction. What are two things the driver could do to lessen the change of a skid in a curve? </a:t>
            </a:r>
          </a:p>
        </p:txBody>
      </p:sp>
    </p:spTree>
    <p:extLst>
      <p:ext uri="{BB962C8B-B14F-4D97-AF65-F5344CB8AC3E}">
        <p14:creationId xmlns:p14="http://schemas.microsoft.com/office/powerpoint/2010/main" val="15234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a:defRPr/>
            </a:pPr>
            <a:r>
              <a:rPr lang="en-US" dirty="0"/>
              <a:t>02-07 Centripetal Force and Banked Curves</a:t>
            </a:r>
          </a:p>
        </p:txBody>
      </p:sp>
      <mc:AlternateContent xmlns:mc="http://schemas.openxmlformats.org/markup-compatibility/2006" xmlns:a14="http://schemas.microsoft.com/office/drawing/2010/main">
        <mc:Choice Requires="a14">
          <p:sp>
            <p:nvSpPr>
              <p:cNvPr id="63491" name="Rectangle 3"/>
              <p:cNvSpPr>
                <a:spLocks noGrp="1" noRot="1" noChangeArrowheads="1"/>
              </p:cNvSpPr>
              <p:nvPr>
                <p:ph idx="1"/>
              </p:nvPr>
            </p:nvSpPr>
            <p:spPr/>
            <p:txBody>
              <a:bodyPr>
                <a:normAutofit fontScale="92500" lnSpcReduction="10000"/>
              </a:bodyPr>
              <a:lstStyle/>
              <a:p>
                <a:pPr eaLnBrk="1" hangingPunct="1">
                  <a:defRPr/>
                </a:pPr>
                <a:r>
                  <a:rPr lang="en-US" dirty="0"/>
                  <a:t>Newton’s 2</a:t>
                </a:r>
                <a:r>
                  <a:rPr lang="en-US" baseline="30000" dirty="0"/>
                  <a:t>nd</a:t>
                </a:r>
                <a:r>
                  <a:rPr lang="en-US" dirty="0"/>
                  <a:t> Law</a:t>
                </a:r>
              </a:p>
              <a:p>
                <a:pPr lvl="1" eaLnBrk="1" hangingPunct="1">
                  <a:defRPr/>
                </a:pPr>
                <a:r>
                  <a:rPr lang="en-US" dirty="0"/>
                  <a:t>Whenever there is acceleration there is a force to cause it</a:t>
                </a:r>
              </a:p>
              <a:p>
                <a:pPr eaLnBrk="1" hangingPunct="1">
                  <a:defRPr/>
                </a:pPr>
                <a:endParaRPr lang="en-US" dirty="0"/>
              </a:p>
              <a:p>
                <a:pPr eaLnBrk="1" hangingPunct="1">
                  <a:defRPr/>
                </a:pP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𝑚𝑎</m:t>
                    </m:r>
                  </m:oMath>
                </a14:m>
                <a:endParaRPr lang="en-US" dirty="0"/>
              </a:p>
              <a:p>
                <a:pPr eaLnBrk="1" hangingPunct="1">
                  <a:defRPr/>
                </a:pP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𝐹</m:t>
                        </m:r>
                      </m:e>
                      <m:sub>
                        <m:r>
                          <a:rPr lang="en-US" b="0" i="1" dirty="0" smtClean="0">
                            <a:latin typeface="Cambria Math" panose="02040503050406030204" pitchFamily="18" charset="0"/>
                          </a:rPr>
                          <m:t>𝐶</m:t>
                        </m:r>
                      </m:sub>
                    </m:sSub>
                    <m:r>
                      <a:rPr lang="en-US" i="1" dirty="0" smtClean="0">
                        <a:latin typeface="Cambria Math" panose="02040503050406030204" pitchFamily="18" charset="0"/>
                      </a:rPr>
                      <m:t>=</m:t>
                    </m:r>
                    <m:r>
                      <a:rPr lang="en-US" i="1" dirty="0" smtClean="0">
                        <a:latin typeface="Cambria Math" panose="02040503050406030204" pitchFamily="18" charset="0"/>
                      </a:rPr>
                      <m:t>𝑚</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𝐶</m:t>
                        </m:r>
                      </m:sub>
                    </m:sSub>
                  </m:oMath>
                </a14:m>
                <a:endParaRPr lang="en-US" b="0" i="1" dirty="0">
                  <a:latin typeface="Cambria Math" panose="02040503050406030204" pitchFamily="18" charset="0"/>
                </a:endParaRPr>
              </a:p>
              <a:p>
                <a:pPr marL="0" indent="0" eaLnBrk="1" hangingPunct="1">
                  <a:buNone/>
                  <a:defRPr/>
                </a:pP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a:rPr>
                            <m:t>𝐹</m:t>
                          </m:r>
                        </m:e>
                        <m:sub>
                          <m:r>
                            <a:rPr lang="en-US" sz="4000" b="0" i="1" smtClean="0">
                              <a:latin typeface="Cambria Math"/>
                            </a:rPr>
                            <m:t>𝐶</m:t>
                          </m:r>
                        </m:sub>
                      </m:sSub>
                      <m:r>
                        <a:rPr lang="en-US" sz="4000" b="0" i="1" smtClean="0">
                          <a:latin typeface="Cambria Math"/>
                        </a:rPr>
                        <m:t>=</m:t>
                      </m:r>
                      <m:f>
                        <m:fPr>
                          <m:ctrlPr>
                            <a:rPr lang="en-US" sz="4000" b="0" i="1" smtClean="0">
                              <a:latin typeface="Cambria Math" panose="02040503050406030204" pitchFamily="18" charset="0"/>
                            </a:rPr>
                          </m:ctrlPr>
                        </m:fPr>
                        <m:num>
                          <m:r>
                            <a:rPr lang="en-US" sz="4000" b="0" i="1" smtClean="0">
                              <a:latin typeface="Cambria Math"/>
                            </a:rPr>
                            <m:t>𝑚</m:t>
                          </m:r>
                          <m:sSup>
                            <m:sSupPr>
                              <m:ctrlPr>
                                <a:rPr lang="en-US" sz="4000" b="0" i="1" smtClean="0">
                                  <a:latin typeface="Cambria Math" panose="02040503050406030204" pitchFamily="18" charset="0"/>
                                </a:rPr>
                              </m:ctrlPr>
                            </m:sSupPr>
                            <m:e>
                              <m:r>
                                <a:rPr lang="en-US" sz="4000" b="0" i="1" smtClean="0">
                                  <a:latin typeface="Cambria Math"/>
                                </a:rPr>
                                <m:t>𝑣</m:t>
                              </m:r>
                            </m:e>
                            <m:sup>
                              <m:r>
                                <a:rPr lang="en-US" sz="4000" b="0" i="1" smtClean="0">
                                  <a:latin typeface="Cambria Math"/>
                                </a:rPr>
                                <m:t>2</m:t>
                              </m:r>
                            </m:sup>
                          </m:sSup>
                        </m:num>
                        <m:den>
                          <m:r>
                            <a:rPr lang="en-US" sz="4000" b="0" i="1" smtClean="0">
                              <a:latin typeface="Cambria Math"/>
                            </a:rPr>
                            <m:t>𝑟</m:t>
                          </m:r>
                        </m:den>
                      </m:f>
                      <m:r>
                        <a:rPr lang="en-US" sz="4000" b="0" i="1" smtClean="0">
                          <a:latin typeface="Cambria Math"/>
                        </a:rPr>
                        <m:t>=</m:t>
                      </m:r>
                      <m:r>
                        <a:rPr lang="en-US" sz="4000" b="0" i="1" smtClean="0">
                          <a:latin typeface="Cambria Math"/>
                        </a:rPr>
                        <m:t>𝑚𝑟</m:t>
                      </m:r>
                      <m:sSup>
                        <m:sSupPr>
                          <m:ctrlPr>
                            <a:rPr lang="en-US" sz="4000" b="0" i="1" smtClean="0">
                              <a:latin typeface="Cambria Math" panose="02040503050406030204" pitchFamily="18" charset="0"/>
                            </a:rPr>
                          </m:ctrlPr>
                        </m:sSupPr>
                        <m:e>
                          <m:r>
                            <a:rPr lang="en-US" sz="4000" b="0" i="1" smtClean="0">
                              <a:latin typeface="Cambria Math"/>
                            </a:rPr>
                            <m:t>𝜔</m:t>
                          </m:r>
                        </m:e>
                        <m:sup>
                          <m:r>
                            <a:rPr lang="en-US" sz="4000" b="0" i="1" smtClean="0">
                              <a:latin typeface="Cambria Math"/>
                            </a:rPr>
                            <m:t>2</m:t>
                          </m:r>
                        </m:sup>
                      </m:sSup>
                    </m:oMath>
                  </m:oMathPara>
                </a14:m>
                <a:endParaRPr lang="en-US" dirty="0"/>
              </a:p>
            </p:txBody>
          </p:sp>
        </mc:Choice>
        <mc:Fallback xmlns="">
          <p:sp>
            <p:nvSpPr>
              <p:cNvPr id="63491" name="Rectangle 3"/>
              <p:cNvSpPr>
                <a:spLocks noGrp="1" noRot="1" noChangeAspect="1" noMove="1" noResize="1" noEditPoints="1" noAdjustHandles="1" noChangeArrowheads="1" noChangeShapeType="1" noTextEdit="1"/>
              </p:cNvSpPr>
              <p:nvPr>
                <p:ph idx="1"/>
              </p:nvPr>
            </p:nvSpPr>
            <p:spPr>
              <a:blipFill>
                <a:blip r:embed="rId3"/>
                <a:stretch>
                  <a:fillRect l="-733" t="-974"/>
                </a:stretch>
              </a:blipFill>
            </p:spPr>
            <p:txBody>
              <a:bodyPr/>
              <a:lstStyle/>
              <a:p>
                <a:r>
                  <a:rPr lang="en-US">
                    <a:noFill/>
                  </a:rPr>
                  <a:t> </a:t>
                </a:r>
              </a:p>
            </p:txBody>
          </p:sp>
        </mc:Fallback>
      </mc:AlternateContent>
    </p:spTree>
    <p:extLst>
      <p:ext uri="{BB962C8B-B14F-4D97-AF65-F5344CB8AC3E}">
        <p14:creationId xmlns:p14="http://schemas.microsoft.com/office/powerpoint/2010/main" val="61967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a:defRPr/>
            </a:pPr>
            <a:r>
              <a:rPr lang="en-US" dirty="0"/>
              <a:t>02-07 Centripetal Force and Banked Curves</a:t>
            </a:r>
          </a:p>
        </p:txBody>
      </p:sp>
      <p:sp>
        <p:nvSpPr>
          <p:cNvPr id="64515" name="Rectangle 3"/>
          <p:cNvSpPr>
            <a:spLocks noGrp="1" noRot="1" noChangeArrowheads="1"/>
          </p:cNvSpPr>
          <p:nvPr>
            <p:ph idx="1"/>
          </p:nvPr>
        </p:nvSpPr>
        <p:spPr/>
        <p:txBody>
          <a:bodyPr>
            <a:normAutofit/>
          </a:bodyPr>
          <a:lstStyle/>
          <a:p>
            <a:pPr eaLnBrk="1" hangingPunct="1">
              <a:defRPr/>
            </a:pPr>
            <a:r>
              <a:rPr lang="en-US"/>
              <a:t>Centripetal Force is not a new, separate force created by nature!</a:t>
            </a:r>
          </a:p>
          <a:p>
            <a:pPr eaLnBrk="1" hangingPunct="1">
              <a:defRPr/>
            </a:pPr>
            <a:endParaRPr lang="en-US"/>
          </a:p>
          <a:p>
            <a:pPr eaLnBrk="1" hangingPunct="1">
              <a:defRPr/>
            </a:pPr>
            <a:r>
              <a:rPr lang="en-US"/>
              <a:t>Some other force creates centripetal force</a:t>
            </a:r>
          </a:p>
          <a:p>
            <a:pPr lvl="1" eaLnBrk="1" hangingPunct="1">
              <a:defRPr/>
            </a:pPr>
            <a:r>
              <a:rPr lang="en-US"/>
              <a:t>Swinging something from a string </a:t>
            </a:r>
            <a:r>
              <a:rPr lang="en-US">
                <a:sym typeface="Wingdings" pitchFamily="2" charset="2"/>
              </a:rPr>
              <a:t> tension</a:t>
            </a:r>
          </a:p>
          <a:p>
            <a:pPr lvl="1" eaLnBrk="1" hangingPunct="1">
              <a:defRPr/>
            </a:pPr>
            <a:r>
              <a:rPr lang="en-US">
                <a:sym typeface="Wingdings" pitchFamily="2" charset="2"/>
              </a:rPr>
              <a:t>Satellite in orbit  gravity</a:t>
            </a:r>
          </a:p>
          <a:p>
            <a:pPr lvl="1" eaLnBrk="1" hangingPunct="1">
              <a:defRPr/>
            </a:pPr>
            <a:r>
              <a:rPr lang="en-US">
                <a:sym typeface="Wingdings" pitchFamily="2" charset="2"/>
              </a:rPr>
              <a:t>Car going around curve  friction</a:t>
            </a:r>
            <a:endParaRPr lang="en-US"/>
          </a:p>
        </p:txBody>
      </p:sp>
    </p:spTree>
    <p:extLst>
      <p:ext uri="{BB962C8B-B14F-4D97-AF65-F5344CB8AC3E}">
        <p14:creationId xmlns:p14="http://schemas.microsoft.com/office/powerpoint/2010/main" val="1779544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a:defRPr/>
            </a:pPr>
            <a:r>
              <a:rPr lang="en-US" dirty="0"/>
              <a:t>02-07 Centripetal Force and Banked Curves</a:t>
            </a:r>
          </a:p>
        </p:txBody>
      </p:sp>
      <p:sp>
        <p:nvSpPr>
          <p:cNvPr id="65539" name="Rectangle 3"/>
          <p:cNvSpPr>
            <a:spLocks noGrp="1" noRot="1" noChangeArrowheads="1"/>
          </p:cNvSpPr>
          <p:nvPr>
            <p:ph idx="1"/>
          </p:nvPr>
        </p:nvSpPr>
        <p:spPr/>
        <p:txBody>
          <a:bodyPr>
            <a:normAutofit/>
          </a:bodyPr>
          <a:lstStyle/>
          <a:p>
            <a:pPr eaLnBrk="1" hangingPunct="1">
              <a:defRPr/>
            </a:pPr>
            <a:r>
              <a:rPr lang="en-US" dirty="0"/>
              <a:t>A 1.25-kg toy airplane is attached to a string and swung in a circle with radius = 0.50 m.  What was the centripetal force for a speed of 20 m/s?  What provides the </a:t>
            </a:r>
            <a:r>
              <a:rPr lang="en-US" i="1" dirty="0"/>
              <a:t>F</a:t>
            </a:r>
            <a:r>
              <a:rPr lang="en-US" i="1" baseline="-25000" dirty="0"/>
              <a:t>c</a:t>
            </a:r>
            <a:r>
              <a:rPr lang="en-US" dirty="0"/>
              <a:t>?</a:t>
            </a:r>
          </a:p>
          <a:p>
            <a:pPr eaLnBrk="1" hangingPunct="1">
              <a:defRPr/>
            </a:pPr>
            <a:endParaRPr lang="en-US" dirty="0"/>
          </a:p>
          <a:p>
            <a:pPr eaLnBrk="1" hangingPunct="1">
              <a:defRPr/>
            </a:pPr>
            <a:r>
              <a:rPr lang="en-US" i="1" dirty="0"/>
              <a:t>F</a:t>
            </a:r>
            <a:r>
              <a:rPr lang="en-US" i="1" baseline="-25000" dirty="0"/>
              <a:t>c</a:t>
            </a:r>
            <a:r>
              <a:rPr lang="en-US" dirty="0"/>
              <a:t> = 1000 N</a:t>
            </a:r>
          </a:p>
          <a:p>
            <a:pPr eaLnBrk="1" hangingPunct="1">
              <a:defRPr/>
            </a:pPr>
            <a:r>
              <a:rPr lang="en-US" dirty="0"/>
              <a:t>Tension in the string</a:t>
            </a:r>
          </a:p>
        </p:txBody>
      </p:sp>
    </p:spTree>
    <p:extLst>
      <p:ext uri="{BB962C8B-B14F-4D97-AF65-F5344CB8AC3E}">
        <p14:creationId xmlns:p14="http://schemas.microsoft.com/office/powerpoint/2010/main" val="4133900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02-01 Newton’s Laws of Motion</a:t>
            </a:r>
          </a:p>
        </p:txBody>
      </p:sp>
      <p:sp>
        <p:nvSpPr>
          <p:cNvPr id="3" name="Content Placeholder 2"/>
          <p:cNvSpPr>
            <a:spLocks noGrp="1"/>
          </p:cNvSpPr>
          <p:nvPr>
            <p:ph idx="1"/>
          </p:nvPr>
        </p:nvSpPr>
        <p:spPr/>
        <p:txBody>
          <a:bodyPr>
            <a:normAutofit fontScale="70000" lnSpcReduction="20000"/>
          </a:bodyPr>
          <a:lstStyle/>
          <a:p>
            <a:pPr marL="457200" lvl="0" indent="-457200">
              <a:buFont typeface="+mj-lt"/>
              <a:buAutoNum type="arabicPeriod"/>
            </a:pPr>
            <a:r>
              <a:rPr lang="en-US" dirty="0"/>
              <a:t>Place a glass marble on your desk at the end of the ramp.</a:t>
            </a:r>
          </a:p>
          <a:p>
            <a:pPr marL="457200" lvl="0" indent="-457200">
              <a:buFont typeface="+mj-lt"/>
              <a:buAutoNum type="arabicPeriod"/>
            </a:pPr>
            <a:r>
              <a:rPr lang="en-US" dirty="0"/>
              <a:t>Release the other glass marble from the top of the ramp so that it rolls and hits the marble on the desk. Observe the velocity of the marble that was on the desk.</a:t>
            </a:r>
          </a:p>
          <a:p>
            <a:pPr marL="457200" lvl="0" indent="-457200">
              <a:buFont typeface="+mj-lt"/>
              <a:buAutoNum type="arabicPeriod"/>
            </a:pPr>
            <a:r>
              <a:rPr lang="en-US" dirty="0"/>
              <a:t>Place a metal marble on the desk at the end of the ramp.</a:t>
            </a:r>
          </a:p>
          <a:p>
            <a:pPr marL="457200" indent="-457200">
              <a:buFont typeface="+mj-lt"/>
              <a:buAutoNum type="arabicPeriod"/>
            </a:pPr>
            <a:r>
              <a:rPr lang="en-US" dirty="0"/>
              <a:t>Release the glass marble from the top of the ramp so that it rolls and hits the metal marble on the desk. Observe the velocity of the metal marble.</a:t>
            </a:r>
          </a:p>
          <a:p>
            <a:pPr marL="457200" indent="-457200">
              <a:buFont typeface="+mj-lt"/>
              <a:buAutoNum type="arabicPeriod"/>
            </a:pPr>
            <a:r>
              <a:rPr lang="en-US" dirty="0"/>
              <a:t>Which marble on the desk (glass or metal) had a larger force applied to it? </a:t>
            </a:r>
          </a:p>
          <a:p>
            <a:pPr marL="457200" indent="-457200">
              <a:buFont typeface="+mj-lt"/>
              <a:buAutoNum type="arabicPeriod"/>
            </a:pPr>
            <a:r>
              <a:rPr lang="en-US" dirty="0"/>
              <a:t>Which marble had the larger final velocity? </a:t>
            </a:r>
          </a:p>
          <a:p>
            <a:pPr marL="457200" indent="-457200">
              <a:buFont typeface="+mj-lt"/>
              <a:buAutoNum type="arabicPeriod"/>
            </a:pPr>
            <a:r>
              <a:rPr lang="en-US" dirty="0"/>
              <a:t>Which marble had the larger acceleration? </a:t>
            </a:r>
          </a:p>
          <a:p>
            <a:pPr marL="457200" indent="-457200">
              <a:buFont typeface="+mj-lt"/>
              <a:buAutoNum type="arabicPeriod"/>
            </a:pPr>
            <a:r>
              <a:rPr lang="en-US" dirty="0"/>
              <a:t>Which marble had more mass? </a:t>
            </a:r>
          </a:p>
          <a:p>
            <a:pPr marL="457200" indent="-457200">
              <a:buFont typeface="+mj-lt"/>
              <a:buAutoNum type="arabicPeriod"/>
            </a:pPr>
            <a:r>
              <a:rPr lang="en-US" dirty="0"/>
              <a:t>What is the relationship between mass and acceleration? </a:t>
            </a:r>
          </a:p>
        </p:txBody>
      </p:sp>
    </p:spTree>
    <p:extLst>
      <p:ext uri="{BB962C8B-B14F-4D97-AF65-F5344CB8AC3E}">
        <p14:creationId xmlns:p14="http://schemas.microsoft.com/office/powerpoint/2010/main" val="219947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a:defRPr/>
            </a:pPr>
            <a:r>
              <a:rPr lang="en-US" dirty="0"/>
              <a:t>02-07 Centripetal Force and Banked Curves</a:t>
            </a:r>
          </a:p>
        </p:txBody>
      </p:sp>
      <p:sp>
        <p:nvSpPr>
          <p:cNvPr id="68611" name="Rectangle 3"/>
          <p:cNvSpPr>
            <a:spLocks noGrp="1" noRot="1" noChangeArrowheads="1"/>
          </p:cNvSpPr>
          <p:nvPr>
            <p:ph idx="1"/>
          </p:nvPr>
        </p:nvSpPr>
        <p:spPr/>
        <p:txBody>
          <a:bodyPr/>
          <a:lstStyle/>
          <a:p>
            <a:pPr eaLnBrk="1" hangingPunct="1">
              <a:defRPr/>
            </a:pPr>
            <a:r>
              <a:rPr lang="en-US" dirty="0"/>
              <a:t>What affects </a:t>
            </a:r>
            <a:r>
              <a:rPr lang="en-US" i="1" dirty="0"/>
              <a:t>F</a:t>
            </a:r>
            <a:r>
              <a:rPr lang="en-US" i="1" baseline="-25000" dirty="0"/>
              <a:t>c</a:t>
            </a:r>
            <a:r>
              <a:rPr lang="en-US" dirty="0"/>
              <a:t> more: a change in mass, a change in radius, or a change in speed?</a:t>
            </a:r>
          </a:p>
          <a:p>
            <a:pPr eaLnBrk="1" hangingPunct="1">
              <a:defRPr/>
            </a:pPr>
            <a:endParaRPr lang="en-US" dirty="0"/>
          </a:p>
          <a:p>
            <a:pPr eaLnBrk="1" hangingPunct="1">
              <a:defRPr/>
            </a:pPr>
            <a:r>
              <a:rPr lang="en-US" dirty="0"/>
              <a:t>A change in speed since it is squared and the others aren’t.</a:t>
            </a:r>
          </a:p>
        </p:txBody>
      </p:sp>
    </p:spTree>
    <p:extLst>
      <p:ext uri="{BB962C8B-B14F-4D97-AF65-F5344CB8AC3E}">
        <p14:creationId xmlns:p14="http://schemas.microsoft.com/office/powerpoint/2010/main" val="1964273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p:txBody>
          <a:bodyPr/>
          <a:lstStyle/>
          <a:p>
            <a:pPr>
              <a:defRPr/>
            </a:pPr>
            <a:r>
              <a:rPr lang="en-US" dirty="0"/>
              <a:t>02-07 Centripetal Force and Banked Curves</a:t>
            </a:r>
          </a:p>
        </p:txBody>
      </p:sp>
      <p:sp>
        <p:nvSpPr>
          <p:cNvPr id="1027" name="Rectangle 3"/>
          <p:cNvSpPr>
            <a:spLocks noGrp="1" noRot="1" noChangeArrowheads="1"/>
          </p:cNvSpPr>
          <p:nvPr>
            <p:ph idx="1"/>
          </p:nvPr>
        </p:nvSpPr>
        <p:spPr/>
        <p:txBody>
          <a:bodyPr/>
          <a:lstStyle/>
          <a:p>
            <a:pPr eaLnBrk="1" hangingPunct="1">
              <a:defRPr/>
            </a:pPr>
            <a:r>
              <a:rPr lang="en-US" dirty="0"/>
              <a:t>When a car travels around an unbanked curve, static friction provides the centripetal force.</a:t>
            </a:r>
          </a:p>
          <a:p>
            <a:pPr eaLnBrk="1" hangingPunct="1">
              <a:defRPr/>
            </a:pPr>
            <a:endParaRPr lang="en-US" dirty="0"/>
          </a:p>
          <a:p>
            <a:pPr eaLnBrk="1" hangingPunct="1">
              <a:defRPr/>
            </a:pPr>
            <a:r>
              <a:rPr lang="en-US" dirty="0"/>
              <a:t>By banking a curve, this reliance on friction can be eliminated for a given speed.</a:t>
            </a:r>
          </a:p>
        </p:txBody>
      </p:sp>
    </p:spTree>
    <p:extLst>
      <p:ext uri="{BB962C8B-B14F-4D97-AF65-F5344CB8AC3E}">
        <p14:creationId xmlns:p14="http://schemas.microsoft.com/office/powerpoint/2010/main" val="3193087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a:defRPr/>
            </a:pPr>
            <a:r>
              <a:rPr lang="en-US" dirty="0"/>
              <a:t>02-07 Centripetal Force and Banked Curves</a:t>
            </a:r>
          </a:p>
        </p:txBody>
      </p:sp>
      <mc:AlternateContent xmlns:mc="http://schemas.openxmlformats.org/markup-compatibility/2006" xmlns:a14="http://schemas.microsoft.com/office/drawing/2010/main">
        <mc:Choice Requires="a14">
          <p:sp>
            <p:nvSpPr>
              <p:cNvPr id="5123" name="Rectangle 3"/>
              <p:cNvSpPr>
                <a:spLocks noGrp="1" noRot="1" noChangeArrowheads="1"/>
              </p:cNvSpPr>
              <p:nvPr>
                <p:ph sz="half" idx="1"/>
              </p:nvPr>
            </p:nvSpPr>
            <p:spPr/>
            <p:txBody>
              <a:bodyPr>
                <a:noAutofit/>
              </a:bodyPr>
              <a:lstStyle/>
              <a:p>
                <a:pPr eaLnBrk="1" hangingPunct="1">
                  <a:defRPr/>
                </a:pPr>
                <a:r>
                  <a:rPr lang="en-US" sz="1600" dirty="0"/>
                  <a:t>A car travels around a friction free banked curve</a:t>
                </a:r>
              </a:p>
              <a:p>
                <a:pPr eaLnBrk="1" hangingPunct="1">
                  <a:defRPr/>
                </a:pPr>
                <a:r>
                  <a:rPr lang="en-US" sz="1600" dirty="0"/>
                  <a:t>Normal Force is perpendicular to road</a:t>
                </a:r>
              </a:p>
              <a:p>
                <a:pPr lvl="1" eaLnBrk="1" hangingPunct="1">
                  <a:defRPr/>
                </a:pPr>
                <a:r>
                  <a:rPr lang="en-US" sz="1600" dirty="0"/>
                  <a:t>x component (towards center of circle) gives centripetal force</a:t>
                </a:r>
              </a:p>
              <a:p>
                <a:pPr marL="457200" lvl="1" indent="0" eaLnBrk="1" hangingPunct="1">
                  <a:buNone/>
                  <a:defRPr/>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a:rPr>
                            <m:t>𝐹</m:t>
                          </m:r>
                        </m:e>
                        <m:sub>
                          <m:r>
                            <a:rPr lang="en-US" sz="1600" b="0" i="1" smtClean="0">
                              <a:latin typeface="Cambria Math"/>
                            </a:rPr>
                            <m:t>𝑁</m:t>
                          </m:r>
                        </m:sub>
                      </m:sSub>
                      <m:func>
                        <m:funcPr>
                          <m:ctrlPr>
                            <a:rPr lang="en-US" sz="1600" b="0" i="1" smtClean="0">
                              <a:latin typeface="Cambria Math" panose="02040503050406030204" pitchFamily="18" charset="0"/>
                            </a:rPr>
                          </m:ctrlPr>
                        </m:funcPr>
                        <m:fName>
                          <m:r>
                            <m:rPr>
                              <m:sty m:val="p"/>
                            </m:rPr>
                            <a:rPr lang="en-US" sz="1600" b="0" i="0" smtClean="0">
                              <a:latin typeface="Cambria Math"/>
                            </a:rPr>
                            <m:t>sin</m:t>
                          </m:r>
                        </m:fName>
                        <m:e>
                          <m:r>
                            <a:rPr lang="en-US" sz="1600" b="0" i="1" smtClean="0">
                              <a:latin typeface="Cambria Math"/>
                            </a:rPr>
                            <m:t>𝜃</m:t>
                          </m:r>
                        </m:e>
                      </m:func>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𝑚</m:t>
                          </m:r>
                          <m:sSup>
                            <m:sSupPr>
                              <m:ctrlPr>
                                <a:rPr lang="en-US" sz="1600" b="0" i="1" smtClean="0">
                                  <a:latin typeface="Cambria Math" panose="02040503050406030204" pitchFamily="18" charset="0"/>
                                </a:rPr>
                              </m:ctrlPr>
                            </m:sSupPr>
                            <m:e>
                              <m:r>
                                <a:rPr lang="en-US" sz="1600" b="0" i="1" smtClean="0">
                                  <a:latin typeface="Cambria Math"/>
                                </a:rPr>
                                <m:t>𝑣</m:t>
                              </m:r>
                            </m:e>
                            <m:sup>
                              <m:r>
                                <a:rPr lang="en-US" sz="1600" b="0" i="1" smtClean="0">
                                  <a:latin typeface="Cambria Math"/>
                                </a:rPr>
                                <m:t>2</m:t>
                              </m:r>
                            </m:sup>
                          </m:sSup>
                        </m:num>
                        <m:den>
                          <m:r>
                            <a:rPr lang="en-US" sz="1600" b="0" i="1" smtClean="0">
                              <a:latin typeface="Cambria Math"/>
                            </a:rPr>
                            <m:t>𝑟</m:t>
                          </m:r>
                        </m:den>
                      </m:f>
                    </m:oMath>
                  </m:oMathPara>
                </a14:m>
                <a:endParaRPr lang="en-US" sz="1600" dirty="0"/>
              </a:p>
              <a:p>
                <a:pPr lvl="1" eaLnBrk="1" hangingPunct="1">
                  <a:defRPr/>
                </a:pPr>
                <a:r>
                  <a:rPr lang="en-US" sz="1600" dirty="0"/>
                  <a:t>y component (up) cancels the weight of the car</a:t>
                </a:r>
              </a:p>
              <a:p>
                <a:pPr marL="457200" lvl="1" indent="0" eaLnBrk="1" hangingPunct="1">
                  <a:buNone/>
                  <a:defRPr/>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a:rPr>
                            <m:t>𝐹</m:t>
                          </m:r>
                        </m:e>
                        <m:sub>
                          <m:r>
                            <a:rPr lang="en-US" sz="1600" b="0" i="1" smtClean="0">
                              <a:latin typeface="Cambria Math"/>
                            </a:rPr>
                            <m:t>𝑁</m:t>
                          </m:r>
                        </m:sub>
                      </m:sSub>
                      <m:func>
                        <m:funcPr>
                          <m:ctrlPr>
                            <a:rPr lang="en-US" sz="1600" b="0" i="1" smtClean="0">
                              <a:latin typeface="Cambria Math" panose="02040503050406030204" pitchFamily="18" charset="0"/>
                            </a:rPr>
                          </m:ctrlPr>
                        </m:funcPr>
                        <m:fName>
                          <m:r>
                            <m:rPr>
                              <m:sty m:val="p"/>
                            </m:rPr>
                            <a:rPr lang="en-US" sz="1600" b="0" i="0" smtClean="0">
                              <a:latin typeface="Cambria Math"/>
                            </a:rPr>
                            <m:t>cos</m:t>
                          </m:r>
                        </m:fName>
                        <m:e>
                          <m:r>
                            <a:rPr lang="en-US" sz="1600" b="0" i="1" smtClean="0">
                              <a:latin typeface="Cambria Math"/>
                            </a:rPr>
                            <m:t>𝜃</m:t>
                          </m:r>
                        </m:e>
                      </m:func>
                      <m:r>
                        <a:rPr lang="en-US" sz="1600" b="0" i="1" smtClean="0">
                          <a:latin typeface="Cambria Math"/>
                        </a:rPr>
                        <m:t>=</m:t>
                      </m:r>
                      <m:r>
                        <a:rPr lang="en-US" sz="1600" b="0" i="1" smtClean="0">
                          <a:latin typeface="Cambria Math"/>
                        </a:rPr>
                        <m:t>𝑚𝑔</m:t>
                      </m:r>
                    </m:oMath>
                  </m:oMathPara>
                </a14:m>
                <a:endParaRPr lang="en-US" sz="1600" dirty="0"/>
              </a:p>
            </p:txBody>
          </p:sp>
        </mc:Choice>
        <mc:Fallback xmlns="">
          <p:sp>
            <p:nvSpPr>
              <p:cNvPr id="5123" name="Rectangle 3"/>
              <p:cNvSpPr>
                <a:spLocks noGrp="1" noRot="1" noChangeAspect="1" noMove="1" noResize="1" noEditPoints="1" noAdjustHandles="1" noChangeArrowheads="1" noChangeShapeType="1" noTextEdit="1"/>
              </p:cNvSpPr>
              <p:nvPr>
                <p:ph type="body" sz="half" idx="1"/>
              </p:nvPr>
            </p:nvSpPr>
            <p:spPr>
              <a:xfrm>
                <a:off x="301626" y="2686051"/>
                <a:ext cx="8232775" cy="1888331"/>
              </a:xfrm>
              <a:blipFill rotWithShape="1">
                <a:blip r:embed="rId3"/>
                <a:stretch>
                  <a:fillRect l="-148" t="-1294" b="-24595"/>
                </a:stretch>
              </a:blipFill>
            </p:spPr>
            <p:txBody>
              <a:bodyPr/>
              <a:lstStyle/>
              <a:p>
                <a:r>
                  <a:rPr lang="en-US">
                    <a:noFill/>
                  </a:rPr>
                  <a:t> </a:t>
                </a:r>
              </a:p>
            </p:txBody>
          </p:sp>
        </mc:Fallback>
      </mc:AlternateContent>
      <p:pic>
        <p:nvPicPr>
          <p:cNvPr id="27654" name="Picture 6" descr="F05"/>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91063" y="1047750"/>
            <a:ext cx="4452937" cy="181813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859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a:defRPr/>
            </a:pPr>
            <a:r>
              <a:rPr lang="en-US" dirty="0"/>
              <a:t>02-07 Centripetal Force and Banked Curves</a:t>
            </a:r>
          </a:p>
        </p:txBody>
      </p:sp>
      <mc:AlternateContent xmlns:mc="http://schemas.openxmlformats.org/markup-compatibility/2006" xmlns:a14="http://schemas.microsoft.com/office/drawing/2010/main">
        <mc:Choice Requires="a14">
          <p:sp>
            <p:nvSpPr>
              <p:cNvPr id="6147" name="Rectangle 3"/>
              <p:cNvSpPr>
                <a:spLocks noGrp="1" noRot="1" noChangeArrowheads="1"/>
              </p:cNvSpPr>
              <p:nvPr>
                <p:ph idx="1"/>
              </p:nvPr>
            </p:nvSpPr>
            <p:spPr/>
            <p:txBody>
              <a:bodyPr>
                <a:normAutofit fontScale="85000" lnSpcReduction="10000"/>
              </a:bodyPr>
              <a:lstStyle/>
              <a:p>
                <a:pPr eaLnBrk="1" hangingPunct="1">
                  <a:defRPr/>
                </a:pPr>
                <a:r>
                  <a:rPr lang="en-US" sz="2800" dirty="0"/>
                  <a:t>Divide the </a:t>
                </a:r>
                <a:r>
                  <a:rPr lang="en-US" sz="2800" i="1" dirty="0"/>
                  <a:t>x</a:t>
                </a:r>
                <a:r>
                  <a:rPr lang="en-US" sz="2800" dirty="0"/>
                  <a:t> by the </a:t>
                </a:r>
                <a:r>
                  <a:rPr lang="en-US" sz="2800" i="1" dirty="0"/>
                  <a:t>y</a:t>
                </a:r>
              </a:p>
              <a:p>
                <a:pPr marL="0" indent="0" eaLnBrk="1" hangingPunct="1">
                  <a:buNone/>
                  <a:defRPr/>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𝐹</m:t>
                          </m:r>
                        </m:e>
                        <m:sub>
                          <m:r>
                            <a:rPr lang="en-US" sz="2800" b="0" i="1" smtClean="0">
                              <a:latin typeface="Cambria Math"/>
                            </a:rPr>
                            <m:t>𝑁</m:t>
                          </m:r>
                        </m:sub>
                      </m:sSub>
                      <m:func>
                        <m:funcPr>
                          <m:ctrlPr>
                            <a:rPr lang="en-US" sz="2800" b="0" i="1" smtClean="0">
                              <a:latin typeface="Cambria Math" panose="02040503050406030204" pitchFamily="18" charset="0"/>
                            </a:rPr>
                          </m:ctrlPr>
                        </m:funcPr>
                        <m:fName>
                          <m:r>
                            <m:rPr>
                              <m:sty m:val="p"/>
                            </m:rPr>
                            <a:rPr lang="en-US" sz="2800" b="0" i="0" smtClean="0">
                              <a:latin typeface="Cambria Math"/>
                            </a:rPr>
                            <m:t>sin</m:t>
                          </m:r>
                        </m:fName>
                        <m:e>
                          <m:r>
                            <a:rPr lang="en-US" sz="2800" b="0" i="1" smtClean="0">
                              <a:latin typeface="Cambria Math"/>
                            </a:rPr>
                            <m:t>𝜃</m:t>
                          </m:r>
                        </m:e>
                      </m:func>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𝑚</m:t>
                          </m:r>
                          <m:sSup>
                            <m:sSupPr>
                              <m:ctrlPr>
                                <a:rPr lang="en-US" sz="2800" b="0" i="1" smtClean="0">
                                  <a:latin typeface="Cambria Math" panose="02040503050406030204" pitchFamily="18" charset="0"/>
                                </a:rPr>
                              </m:ctrlPr>
                            </m:sSupPr>
                            <m:e>
                              <m:r>
                                <a:rPr lang="en-US" sz="2800" b="0" i="1" smtClean="0">
                                  <a:latin typeface="Cambria Math"/>
                                </a:rPr>
                                <m:t>𝑣</m:t>
                              </m:r>
                            </m:e>
                            <m:sup>
                              <m:r>
                                <a:rPr lang="en-US" sz="2800" b="0" i="1" smtClean="0">
                                  <a:latin typeface="Cambria Math"/>
                                </a:rPr>
                                <m:t>2</m:t>
                              </m:r>
                            </m:sup>
                          </m:sSup>
                        </m:num>
                        <m:den>
                          <m:r>
                            <a:rPr lang="en-US" sz="2800" b="0" i="1" smtClean="0">
                              <a:latin typeface="Cambria Math"/>
                            </a:rPr>
                            <m:t>𝑟</m:t>
                          </m:r>
                        </m:den>
                      </m:f>
                    </m:oMath>
                  </m:oMathPara>
                </a14:m>
                <a:endParaRPr lang="en-US" sz="2800" b="0" dirty="0"/>
              </a:p>
              <a:p>
                <a:pPr marL="0" indent="0" eaLnBrk="1" hangingPunct="1">
                  <a:buNone/>
                  <a:defRPr/>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𝐹</m:t>
                          </m:r>
                        </m:e>
                        <m:sub>
                          <m:r>
                            <a:rPr lang="en-US" sz="2800" b="0" i="1" smtClean="0">
                              <a:latin typeface="Cambria Math"/>
                            </a:rPr>
                            <m:t>𝑁</m:t>
                          </m:r>
                        </m:sub>
                      </m:sSub>
                      <m:func>
                        <m:funcPr>
                          <m:ctrlPr>
                            <a:rPr lang="en-US" sz="2800" b="0" i="1" smtClean="0">
                              <a:latin typeface="Cambria Math" panose="02040503050406030204" pitchFamily="18" charset="0"/>
                            </a:rPr>
                          </m:ctrlPr>
                        </m:funcPr>
                        <m:fName>
                          <m:r>
                            <m:rPr>
                              <m:sty m:val="p"/>
                            </m:rPr>
                            <a:rPr lang="en-US" sz="2800" b="0" i="0" smtClean="0">
                              <a:latin typeface="Cambria Math"/>
                            </a:rPr>
                            <m:t>cos</m:t>
                          </m:r>
                        </m:fName>
                        <m:e>
                          <m:r>
                            <a:rPr lang="en-US" sz="2800" b="0" i="1" smtClean="0">
                              <a:latin typeface="Cambria Math"/>
                            </a:rPr>
                            <m:t>𝜃</m:t>
                          </m:r>
                        </m:e>
                      </m:func>
                      <m:r>
                        <a:rPr lang="en-US" sz="2800" b="0" i="1" smtClean="0">
                          <a:latin typeface="Cambria Math"/>
                        </a:rPr>
                        <m:t>=</m:t>
                      </m:r>
                      <m:r>
                        <a:rPr lang="en-US" sz="2800" b="0" i="1" smtClean="0">
                          <a:latin typeface="Cambria Math"/>
                        </a:rPr>
                        <m:t>𝑚𝑔</m:t>
                      </m:r>
                    </m:oMath>
                  </m:oMathPara>
                </a14:m>
                <a:endParaRPr lang="en-US" sz="2800" dirty="0"/>
              </a:p>
              <a:p>
                <a:pPr eaLnBrk="1" hangingPunct="1">
                  <a:defRPr/>
                </a:pPr>
                <a:r>
                  <a:rPr lang="en-US" sz="2800" dirty="0"/>
                  <a:t>Gives</a:t>
                </a:r>
              </a:p>
              <a:p>
                <a:pPr marL="0" indent="0" eaLnBrk="1" hangingPunct="1">
                  <a:buNone/>
                  <a:defRPr/>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a:rPr>
                            <m:t>tan</m:t>
                          </m:r>
                        </m:fName>
                        <m:e>
                          <m:r>
                            <a:rPr lang="en-US" sz="2800" b="0" i="1" smtClean="0">
                              <a:latin typeface="Cambria Math"/>
                            </a:rPr>
                            <m:t>𝜃</m:t>
                          </m:r>
                        </m:e>
                      </m:func>
                      <m:r>
                        <a:rPr lang="en-US" sz="2800" b="0" i="1" smtClean="0">
                          <a:latin typeface="Cambria Math"/>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a:rPr>
                                <m:t>𝑣</m:t>
                              </m:r>
                            </m:e>
                            <m:sup>
                              <m:r>
                                <a:rPr lang="en-US" sz="2800" b="0" i="1" smtClean="0">
                                  <a:latin typeface="Cambria Math"/>
                                </a:rPr>
                                <m:t>2</m:t>
                              </m:r>
                            </m:sup>
                          </m:sSup>
                        </m:num>
                        <m:den>
                          <m:r>
                            <a:rPr lang="en-US" sz="2800" b="0" i="1" smtClean="0">
                              <a:latin typeface="Cambria Math"/>
                            </a:rPr>
                            <m:t>𝑟𝑔</m:t>
                          </m:r>
                        </m:den>
                      </m:f>
                    </m:oMath>
                  </m:oMathPara>
                </a14:m>
                <a:endParaRPr lang="en-US" sz="2800" dirty="0"/>
              </a:p>
              <a:p>
                <a:pPr eaLnBrk="1" hangingPunct="1">
                  <a:defRPr/>
                </a:pPr>
                <a:r>
                  <a:rPr lang="en-US" sz="2800" dirty="0"/>
                  <a:t>Notice mass is not involved</a:t>
                </a:r>
              </a:p>
            </p:txBody>
          </p:sp>
        </mc:Choice>
        <mc:Fallback xmlns="">
          <p:sp>
            <p:nvSpPr>
              <p:cNvPr id="6147" name="Rectangle 3"/>
              <p:cNvSpPr>
                <a:spLocks noGrp="1" noRot="1" noChangeAspect="1" noMove="1" noResize="1" noEditPoints="1" noAdjustHandles="1" noChangeArrowheads="1" noChangeShapeType="1" noTextEdit="1"/>
              </p:cNvSpPr>
              <p:nvPr>
                <p:ph idx="1"/>
              </p:nvPr>
            </p:nvSpPr>
            <p:spPr>
              <a:blipFill>
                <a:blip r:embed="rId3"/>
                <a:stretch>
                  <a:fillRect l="-867" t="-1136" b="-3409"/>
                </a:stretch>
              </a:blipFill>
            </p:spPr>
            <p:txBody>
              <a:bodyPr/>
              <a:lstStyle/>
              <a:p>
                <a:r>
                  <a:rPr lang="en-US">
                    <a:noFill/>
                  </a:rPr>
                  <a:t> </a:t>
                </a:r>
              </a:p>
            </p:txBody>
          </p:sp>
        </mc:Fallback>
      </mc:AlternateContent>
      <p:sp>
        <p:nvSpPr>
          <p:cNvPr id="6151" name="Line 7"/>
          <p:cNvSpPr>
            <a:spLocks noChangeShapeType="1"/>
          </p:cNvSpPr>
          <p:nvPr/>
        </p:nvSpPr>
        <p:spPr bwMode="ltGray">
          <a:xfrm>
            <a:off x="3200400" y="2190750"/>
            <a:ext cx="289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606304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500" fill="hold"/>
                                        <p:tgtEl>
                                          <p:spTgt spid="6151"/>
                                        </p:tgtEl>
                                        <p:attrNameLst>
                                          <p:attrName>ppt_x</p:attrName>
                                        </p:attrNameLst>
                                      </p:cBhvr>
                                      <p:tavLst>
                                        <p:tav tm="0">
                                          <p:val>
                                            <p:strVal val="#ppt_x"/>
                                          </p:val>
                                        </p:tav>
                                        <p:tav tm="100000">
                                          <p:val>
                                            <p:strVal val="#ppt_x"/>
                                          </p:val>
                                        </p:tav>
                                      </p:tavLst>
                                    </p:anim>
                                    <p:anim calcmode="lin" valueType="num">
                                      <p:cBhvr additive="base">
                                        <p:cTn id="20"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615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defRPr/>
            </a:pPr>
            <a:r>
              <a:rPr lang="en-US" dirty="0"/>
              <a:t>02-07 Centripetal Force and Banked Curves</a:t>
            </a:r>
          </a:p>
        </p:txBody>
      </p:sp>
      <p:sp>
        <p:nvSpPr>
          <p:cNvPr id="15363" name="Rectangle 3"/>
          <p:cNvSpPr>
            <a:spLocks noGrp="1" noRot="1" noChangeArrowheads="1"/>
          </p:cNvSpPr>
          <p:nvPr>
            <p:ph idx="1"/>
          </p:nvPr>
        </p:nvSpPr>
        <p:spPr/>
        <p:txBody>
          <a:bodyPr>
            <a:normAutofit fontScale="92500" lnSpcReduction="10000"/>
          </a:bodyPr>
          <a:lstStyle/>
          <a:p>
            <a:pPr eaLnBrk="1" hangingPunct="1">
              <a:defRPr/>
            </a:pPr>
            <a:r>
              <a:rPr lang="en-US" dirty="0"/>
              <a:t>In the Daytona International Speedway, the corner is banked at 31</a:t>
            </a:r>
            <a:r>
              <a:rPr lang="en-US" dirty="0">
                <a:sym typeface="Symbol" pitchFamily="18" charset="2"/>
              </a:rPr>
              <a:t> and </a:t>
            </a:r>
            <a:r>
              <a:rPr lang="en-US" i="1" dirty="0">
                <a:sym typeface="Symbol" pitchFamily="18" charset="2"/>
              </a:rPr>
              <a:t>r</a:t>
            </a:r>
            <a:r>
              <a:rPr lang="en-US" dirty="0">
                <a:sym typeface="Symbol" pitchFamily="18" charset="2"/>
              </a:rPr>
              <a:t> = 316 m.  What is the speed that this corner was designed for?</a:t>
            </a:r>
          </a:p>
          <a:p>
            <a:pPr eaLnBrk="1" hangingPunct="1">
              <a:defRPr/>
            </a:pPr>
            <a:endParaRPr lang="en-US" dirty="0">
              <a:sym typeface="Symbol" pitchFamily="18" charset="2"/>
            </a:endParaRPr>
          </a:p>
          <a:p>
            <a:pPr eaLnBrk="1" hangingPunct="1">
              <a:defRPr/>
            </a:pPr>
            <a:endParaRPr lang="en-US" dirty="0">
              <a:sym typeface="Symbol" pitchFamily="18" charset="2"/>
            </a:endParaRPr>
          </a:p>
          <a:p>
            <a:pPr eaLnBrk="1" hangingPunct="1">
              <a:defRPr/>
            </a:pPr>
            <a:endParaRPr lang="en-US" dirty="0">
              <a:sym typeface="Symbol" pitchFamily="18" charset="2"/>
            </a:endParaRPr>
          </a:p>
          <a:p>
            <a:pPr eaLnBrk="1" hangingPunct="1">
              <a:defRPr/>
            </a:pPr>
            <a:r>
              <a:rPr lang="en-US" i="1" dirty="0"/>
              <a:t>v</a:t>
            </a:r>
            <a:r>
              <a:rPr lang="en-US" dirty="0"/>
              <a:t> = 43 m/s = 96 mph</a:t>
            </a:r>
          </a:p>
          <a:p>
            <a:pPr eaLnBrk="1" hangingPunct="1">
              <a:defRPr/>
            </a:pPr>
            <a:r>
              <a:rPr lang="en-US" dirty="0"/>
              <a:t>Cars go 195 mph around the curve.  How?</a:t>
            </a:r>
          </a:p>
          <a:p>
            <a:pPr eaLnBrk="1" hangingPunct="1">
              <a:defRPr/>
            </a:pPr>
            <a:r>
              <a:rPr lang="en-US" dirty="0"/>
              <a:t>Friction provides the rest of the centripetal force</a:t>
            </a:r>
          </a:p>
        </p:txBody>
      </p:sp>
    </p:spTree>
    <p:extLst>
      <p:ext uri="{BB962C8B-B14F-4D97-AF65-F5344CB8AC3E}">
        <p14:creationId xmlns:p14="http://schemas.microsoft.com/office/powerpoint/2010/main" val="236936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02-07 Centripetal Force and Banked Curves</a:t>
            </a:r>
          </a:p>
        </p:txBody>
      </p:sp>
      <p:sp>
        <p:nvSpPr>
          <p:cNvPr id="3" name="Content Placeholder 2"/>
          <p:cNvSpPr>
            <a:spLocks noGrp="1"/>
          </p:cNvSpPr>
          <p:nvPr>
            <p:ph idx="1"/>
          </p:nvPr>
        </p:nvSpPr>
        <p:spPr/>
        <p:txBody>
          <a:bodyPr/>
          <a:lstStyle/>
          <a:p>
            <a:r>
              <a:rPr lang="en-US" dirty="0"/>
              <a:t>Why do objects seem to fly away from circular motion?</a:t>
            </a:r>
          </a:p>
          <a:p>
            <a:endParaRPr lang="en-US" dirty="0"/>
          </a:p>
          <a:p>
            <a:r>
              <a:rPr lang="en-US" dirty="0"/>
              <a:t>They really go in a straight line according to Newton's First Law.</a:t>
            </a:r>
          </a:p>
          <a:p>
            <a:endParaRPr lang="en-US" dirty="0"/>
          </a:p>
        </p:txBody>
      </p:sp>
    </p:spTree>
    <p:extLst>
      <p:ext uri="{BB962C8B-B14F-4D97-AF65-F5344CB8AC3E}">
        <p14:creationId xmlns:p14="http://schemas.microsoft.com/office/powerpoint/2010/main" val="181239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02-07 Centripetal Force and Banked Curves</a:t>
            </a:r>
          </a:p>
        </p:txBody>
      </p:sp>
      <p:sp>
        <p:nvSpPr>
          <p:cNvPr id="3" name="Content Placeholder 2"/>
          <p:cNvSpPr>
            <a:spLocks noGrp="1"/>
          </p:cNvSpPr>
          <p:nvPr>
            <p:ph idx="1"/>
          </p:nvPr>
        </p:nvSpPr>
        <p:spPr/>
        <p:txBody>
          <a:bodyPr>
            <a:normAutofit/>
          </a:bodyPr>
          <a:lstStyle/>
          <a:p>
            <a:r>
              <a:rPr lang="en-US" dirty="0"/>
              <a:t>How does the spin cycle in a washing machine work?</a:t>
            </a:r>
          </a:p>
          <a:p>
            <a:endParaRPr lang="en-US" dirty="0"/>
          </a:p>
          <a:p>
            <a:r>
              <a:rPr lang="en-US" dirty="0"/>
              <a:t>The drum’s normal forces makes the clothes to travel in a circle. The water can go through the holes, so it goes in a straight line. The water is not spun out, the clothes are moved away from the water.</a:t>
            </a:r>
          </a:p>
          <a:p>
            <a:endParaRPr lang="en-US" dirty="0"/>
          </a:p>
        </p:txBody>
      </p:sp>
    </p:spTree>
    <p:extLst>
      <p:ext uri="{BB962C8B-B14F-4D97-AF65-F5344CB8AC3E}">
        <p14:creationId xmlns:p14="http://schemas.microsoft.com/office/powerpoint/2010/main" val="11278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a:defRPr/>
            </a:pPr>
            <a:r>
              <a:rPr lang="en-US" dirty="0"/>
              <a:t>02-07 Centripetal Force and Banked Curves</a:t>
            </a:r>
          </a:p>
        </p:txBody>
      </p:sp>
      <p:sp>
        <p:nvSpPr>
          <p:cNvPr id="72707" name="Rectangle 3"/>
          <p:cNvSpPr>
            <a:spLocks noGrp="1" noRot="1" noChangeArrowheads="1"/>
          </p:cNvSpPr>
          <p:nvPr>
            <p:ph idx="1"/>
          </p:nvPr>
        </p:nvSpPr>
        <p:spPr/>
        <p:txBody>
          <a:bodyPr>
            <a:normAutofit/>
          </a:bodyPr>
          <a:lstStyle/>
          <a:p>
            <a:pPr marL="0" indent="0" eaLnBrk="1" hangingPunct="1">
              <a:lnSpc>
                <a:spcPct val="90000"/>
              </a:lnSpc>
              <a:buFont typeface="Wingdings" pitchFamily="2" charset="2"/>
              <a:buNone/>
              <a:defRPr/>
            </a:pPr>
            <a:r>
              <a:rPr lang="en-US" dirty="0"/>
              <a:t>Remember the good old days when cars were big, the seats were vinyl bench seats, and there were no seat belts?  Well when a guy would take a girl out on a date and he wanted to get cozy, he would put his arm on the back of the seat then make a right hand turn.  The car and the guy would turn since the tires and steering wheel provided the centripetal force.  The friction between the seat and the girl was not enough, so the girl would continue in a straight path while the car turned underneath her.  She would end up in the guy’s arms.</a:t>
            </a:r>
          </a:p>
        </p:txBody>
      </p:sp>
    </p:spTree>
    <p:extLst>
      <p:ext uri="{BB962C8B-B14F-4D97-AF65-F5344CB8AC3E}">
        <p14:creationId xmlns:p14="http://schemas.microsoft.com/office/powerpoint/2010/main" val="3647926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02-07 Centripetal Force and Banked Curves</a:t>
            </a:r>
          </a:p>
        </p:txBody>
      </p:sp>
      <p:sp>
        <p:nvSpPr>
          <p:cNvPr id="3" name="Content Placeholder 2"/>
          <p:cNvSpPr>
            <a:spLocks noGrp="1"/>
          </p:cNvSpPr>
          <p:nvPr>
            <p:ph idx="1"/>
          </p:nvPr>
        </p:nvSpPr>
        <p:spPr/>
        <p:txBody>
          <a:bodyPr>
            <a:normAutofit/>
          </a:bodyPr>
          <a:lstStyle/>
          <a:p>
            <a:r>
              <a:rPr lang="en-US" dirty="0"/>
              <a:t>There is a real force to make you do these problems.</a:t>
            </a:r>
          </a:p>
          <a:p>
            <a:endParaRPr lang="en-US" dirty="0"/>
          </a:p>
          <a:p>
            <a:r>
              <a:rPr lang="en-US" dirty="0"/>
              <a:t>Read  6.5</a:t>
            </a:r>
          </a:p>
        </p:txBody>
      </p:sp>
    </p:spTree>
    <p:extLst>
      <p:ext uri="{BB962C8B-B14F-4D97-AF65-F5344CB8AC3E}">
        <p14:creationId xmlns:p14="http://schemas.microsoft.com/office/powerpoint/2010/main" val="10035601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8743-E883-4166-AC45-0AD5B5DD70B3}"/>
              </a:ext>
            </a:extLst>
          </p:cNvPr>
          <p:cNvSpPr>
            <a:spLocks noGrp="1"/>
          </p:cNvSpPr>
          <p:nvPr>
            <p:ph type="title"/>
          </p:nvPr>
        </p:nvSpPr>
        <p:spPr/>
        <p:txBody>
          <a:bodyPr/>
          <a:lstStyle/>
          <a:p>
            <a:r>
              <a:rPr lang="en-US" dirty="0"/>
              <a:t>02-08 Satellites and Kepler’s Laws</a:t>
            </a:r>
          </a:p>
        </p:txBody>
      </p:sp>
      <p:sp>
        <p:nvSpPr>
          <p:cNvPr id="3" name="Text Placeholder 2">
            <a:extLst>
              <a:ext uri="{FF2B5EF4-FFF2-40B4-BE49-F238E27FC236}">
                <a16:creationId xmlns:a16="http://schemas.microsoft.com/office/drawing/2014/main" id="{1A5243A8-088F-4030-88B0-A840C93DD7FE}"/>
              </a:ext>
            </a:extLst>
          </p:cNvPr>
          <p:cNvSpPr>
            <a:spLocks noGrp="1"/>
          </p:cNvSpPr>
          <p:nvPr>
            <p:ph type="body" idx="1"/>
          </p:nvPr>
        </p:nvSpPr>
        <p:spPr/>
        <p:txBody>
          <a:bodyPr>
            <a:normAutofit lnSpcReduction="10000"/>
          </a:bodyPr>
          <a:lstStyle/>
          <a:p>
            <a:r>
              <a:rPr lang="en-US" dirty="0"/>
              <a:t>In this lesson you will…</a:t>
            </a:r>
          </a:p>
          <a:p>
            <a:r>
              <a:rPr lang="en-US" dirty="0"/>
              <a:t>• Explain Earth’s gravitational force.</a:t>
            </a:r>
          </a:p>
          <a:p>
            <a:r>
              <a:rPr lang="en-US" dirty="0"/>
              <a:t>• Describe the gravitational effect of the Moon on Earth.</a:t>
            </a:r>
          </a:p>
          <a:p>
            <a:r>
              <a:rPr lang="en-US" dirty="0"/>
              <a:t>• Discuss weightlessness in space.</a:t>
            </a:r>
          </a:p>
          <a:p>
            <a:r>
              <a:rPr lang="en-US" dirty="0"/>
              <a:t>• State Kepler’s laws of planetary motion.</a:t>
            </a:r>
          </a:p>
        </p:txBody>
      </p:sp>
    </p:spTree>
    <p:extLst>
      <p:ext uri="{BB962C8B-B14F-4D97-AF65-F5344CB8AC3E}">
        <p14:creationId xmlns:p14="http://schemas.microsoft.com/office/powerpoint/2010/main" val="49677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02-01 Newton’s Laws of Motion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Newton’s Second Law of Motion</a:t>
                </a:r>
              </a:p>
              <a:p>
                <a:r>
                  <a:rPr lang="en-US" dirty="0"/>
                  <a:t>Acceleration of a system is directly proportional to and in the same direction as the net force acting on the system, and inversely proportional to its mass.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a:rPr>
                            <m:t>𝑭</m:t>
                          </m:r>
                        </m:e>
                        <m:sub>
                          <m:r>
                            <a:rPr lang="en-US" b="0" i="1" smtClean="0">
                              <a:latin typeface="Cambria Math"/>
                            </a:rPr>
                            <m:t>𝑛𝑒𝑡</m:t>
                          </m:r>
                        </m:sub>
                      </m:sSub>
                      <m:r>
                        <a:rPr lang="en-US" b="0" i="1" smtClean="0">
                          <a:latin typeface="Cambria Math"/>
                        </a:rPr>
                        <m:t>=</m:t>
                      </m:r>
                      <m:r>
                        <a:rPr lang="en-US" b="0" i="1" smtClean="0">
                          <a:latin typeface="Cambria Math"/>
                        </a:rPr>
                        <m:t>𝑚</m:t>
                      </m:r>
                      <m:r>
                        <a:rPr lang="en-US" b="1" i="1" smtClean="0">
                          <a:latin typeface="Cambria Math"/>
                        </a:rPr>
                        <m:t>𝒂</m:t>
                      </m:r>
                    </m:oMath>
                  </m:oMathPara>
                </a14:m>
                <a:endParaRPr lang="en-US" b="1" dirty="0"/>
              </a:p>
              <a:p>
                <a:r>
                  <a:rPr lang="en-US" dirty="0"/>
                  <a:t>Net force is the vector sum of all the forces.</a:t>
                </a:r>
              </a:p>
              <a:p>
                <a:r>
                  <a:rPr lang="en-US" dirty="0"/>
                  <a:t>Watch </a:t>
                </a:r>
                <a:r>
                  <a:rPr lang="en-US" dirty="0">
                    <a:hlinkClick r:id="rId3" action="ppaction://hlinkfile"/>
                  </a:rPr>
                  <a:t>Eureka! 03</a:t>
                </a:r>
                <a:endParaRPr lang="en-US" dirty="0"/>
              </a:p>
              <a:p>
                <a:r>
                  <a:rPr lang="en-US" dirty="0"/>
                  <a:t>Watch </a:t>
                </a:r>
                <a:r>
                  <a:rPr lang="en-US" dirty="0">
                    <a:hlinkClick r:id="rId4" action="ppaction://hlinkfile"/>
                  </a:rPr>
                  <a:t>Eureka! 04</a:t>
                </a:r>
                <a:endParaRPr lang="en-US" dirty="0"/>
              </a:p>
              <a:p>
                <a:r>
                  <a:rPr lang="en-US" dirty="0"/>
                  <a:t>Watch </a:t>
                </a:r>
                <a:r>
                  <a:rPr lang="en-US" dirty="0">
                    <a:hlinkClick r:id="rId5" action="ppaction://hlinkfile"/>
                  </a:rPr>
                  <a:t>Eureka! 05</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733" r="-1200" b="-1461"/>
                </a:stretch>
              </a:blipFill>
            </p:spPr>
            <p:txBody>
              <a:bodyPr/>
              <a:lstStyle/>
              <a:p>
                <a:r>
                  <a:rPr lang="en-US">
                    <a:noFill/>
                  </a:rPr>
                  <a:t> </a:t>
                </a:r>
              </a:p>
            </p:txBody>
          </p:sp>
        </mc:Fallback>
      </mc:AlternateContent>
    </p:spTree>
    <p:extLst>
      <p:ext uri="{BB962C8B-B14F-4D97-AF65-F5344CB8AC3E}">
        <p14:creationId xmlns:p14="http://schemas.microsoft.com/office/powerpoint/2010/main" val="128291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p:sp>
        <p:nvSpPr>
          <p:cNvPr id="3" name="Content Placeholder 2"/>
          <p:cNvSpPr>
            <a:spLocks noGrp="1"/>
          </p:cNvSpPr>
          <p:nvPr>
            <p:ph idx="1"/>
          </p:nvPr>
        </p:nvSpPr>
        <p:spPr/>
        <p:txBody>
          <a:bodyPr/>
          <a:lstStyle/>
          <a:p>
            <a:r>
              <a:rPr lang="en-US" dirty="0"/>
              <a:t>Do the lab on your worksheet</a:t>
            </a:r>
          </a:p>
          <a:p>
            <a:endParaRPr lang="en-US" dirty="0"/>
          </a:p>
          <a:p>
            <a:r>
              <a:rPr lang="en-US" dirty="0"/>
              <a:t>What effect did moving the pins have on the eccentricity? </a:t>
            </a:r>
          </a:p>
          <a:p>
            <a:r>
              <a:rPr lang="en-US" dirty="0"/>
              <a:t>The earth’s orbit eccentricity is about 0.0167. One of these ellipses has an eccentricity of 0.0167. Which is it? </a:t>
            </a:r>
          </a:p>
          <a:p>
            <a:r>
              <a:rPr lang="en-US" dirty="0"/>
              <a:t>Does the </a:t>
            </a:r>
            <a:r>
              <a:rPr lang="en-US" dirty="0" err="1"/>
              <a:t>ovalness</a:t>
            </a:r>
            <a:r>
              <a:rPr lang="en-US" dirty="0"/>
              <a:t> of the earth’s orbit cause the seasons as based on the shape of the earth’s orbit from this lab? </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3333" t="39650" r="26111" b="37178"/>
          <a:stretch/>
        </p:blipFill>
        <p:spPr bwMode="auto">
          <a:xfrm>
            <a:off x="6705600" y="4095750"/>
            <a:ext cx="2200275" cy="908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43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02-08 Satellites and Kepler’s Laws</a:t>
            </a:r>
          </a:p>
        </p:txBody>
      </p:sp>
      <p:sp>
        <p:nvSpPr>
          <p:cNvPr id="3" name="Content Placeholder 2"/>
          <p:cNvSpPr>
            <a:spLocks noGrp="1"/>
          </p:cNvSpPr>
          <p:nvPr>
            <p:ph idx="1"/>
          </p:nvPr>
        </p:nvSpPr>
        <p:spPr/>
        <p:txBody>
          <a:bodyPr>
            <a:normAutofit/>
          </a:bodyPr>
          <a:lstStyle/>
          <a:p>
            <a:r>
              <a:rPr lang="en-US" dirty="0"/>
              <a:t>Satellites</a:t>
            </a:r>
          </a:p>
          <a:p>
            <a:pPr lvl="1"/>
            <a:r>
              <a:rPr lang="en-US" dirty="0"/>
              <a:t>Any object orbiting another object only under the influence of gravity</a:t>
            </a:r>
          </a:p>
          <a:p>
            <a:pPr lvl="1"/>
            <a:r>
              <a:rPr lang="en-US" dirty="0"/>
              <a:t>Gravity provides the centripetal force</a:t>
            </a:r>
          </a:p>
          <a:p>
            <a:pPr lvl="1"/>
            <a:r>
              <a:rPr lang="en-US" dirty="0"/>
              <a:t>There is only one speed that a satellite can have if the satellite is to remain in an orbit with a fixed radius.</a:t>
            </a:r>
          </a:p>
          <a:p>
            <a:endParaRPr lang="en-US" dirty="0"/>
          </a:p>
        </p:txBody>
      </p:sp>
    </p:spTree>
    <p:extLst>
      <p:ext uri="{BB962C8B-B14F-4D97-AF65-F5344CB8AC3E}">
        <p14:creationId xmlns:p14="http://schemas.microsoft.com/office/powerpoint/2010/main" val="23124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a:defRPr/>
            </a:pPr>
            <a:r>
              <a:rPr lang="en-US" dirty="0"/>
              <a:t>02-08 Satellites and Kepler’s Laws</a:t>
            </a:r>
          </a:p>
        </p:txBody>
      </p:sp>
      <mc:AlternateContent xmlns:mc="http://schemas.openxmlformats.org/markup-compatibility/2006" xmlns:a14="http://schemas.microsoft.com/office/drawing/2010/main">
        <mc:Choice Requires="a14">
          <p:sp>
            <p:nvSpPr>
              <p:cNvPr id="6153" name="Rectangle 9"/>
              <p:cNvSpPr>
                <a:spLocks noGrp="1" noChangeArrowheads="1"/>
              </p:cNvSpPr>
              <p:nvPr>
                <p:ph idx="1"/>
              </p:nvPr>
            </p:nvSpPr>
            <p:spPr/>
            <p:txBody>
              <a:bodyPr>
                <a:normAutofit fontScale="92500" lnSpcReduction="10000"/>
              </a:bodyPr>
              <a:lstStyle/>
              <a:p>
                <a:pPr eaLnBrk="1" hangingPunct="1">
                  <a:defRPr/>
                </a:pPr>
                <a:r>
                  <a:rPr lang="en-US" dirty="0"/>
                  <a:t>Why only one speed?</a:t>
                </a:r>
              </a:p>
              <a:p>
                <a:pPr eaLnBrk="1" hangingPunct="1">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𝑐</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r>
                          <a:rPr lang="en-US" b="0" i="1" smtClean="0">
                            <a:latin typeface="Cambria Math"/>
                          </a:rPr>
                          <m:t>𝑟</m:t>
                        </m:r>
                      </m:den>
                    </m:f>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𝑔</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𝐺𝑀𝑚</m:t>
                        </m:r>
                      </m:num>
                      <m:den>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den>
                    </m:f>
                  </m:oMath>
                </a14:m>
                <a:endParaRPr lang="en-US" b="0" dirty="0"/>
              </a:p>
              <a:p>
                <a:pPr eaLnBrk="1" hangingPunct="1">
                  <a:defRPr/>
                </a:pP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r>
                          <a:rPr lang="en-US" b="0" i="1" smtClean="0">
                            <a:latin typeface="Cambria Math"/>
                          </a:rPr>
                          <m:t>𝑟</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𝐺𝑀𝑚</m:t>
                        </m:r>
                      </m:num>
                      <m:den>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den>
                    </m:f>
                  </m:oMath>
                </a14:m>
                <a:endParaRPr lang="en-US" b="0" dirty="0"/>
              </a:p>
              <a:p>
                <a:pPr marL="0" indent="0" eaLnBrk="1" hangingPunct="1">
                  <a:buNone/>
                  <a:defRPr/>
                </a:pPr>
                <a14:m>
                  <m:oMathPara xmlns:m="http://schemas.openxmlformats.org/officeDocument/2006/math">
                    <m:oMathParaPr>
                      <m:jc m:val="centerGroup"/>
                    </m:oMathParaPr>
                    <m:oMath xmlns:m="http://schemas.openxmlformats.org/officeDocument/2006/math">
                      <m:r>
                        <a:rPr lang="en-US" sz="2900" b="0" i="1" smtClean="0">
                          <a:latin typeface="Cambria Math"/>
                        </a:rPr>
                        <m:t>𝑣</m:t>
                      </m:r>
                      <m:r>
                        <a:rPr lang="en-US" sz="2900" b="0" i="1" smtClean="0">
                          <a:latin typeface="Cambria Math"/>
                        </a:rPr>
                        <m:t>=</m:t>
                      </m:r>
                      <m:rad>
                        <m:radPr>
                          <m:degHide m:val="on"/>
                          <m:ctrlPr>
                            <a:rPr lang="en-US" sz="2900" b="0" i="1" smtClean="0">
                              <a:latin typeface="Cambria Math" panose="02040503050406030204" pitchFamily="18" charset="0"/>
                            </a:rPr>
                          </m:ctrlPr>
                        </m:radPr>
                        <m:deg/>
                        <m:e>
                          <m:f>
                            <m:fPr>
                              <m:ctrlPr>
                                <a:rPr lang="en-US" sz="2900" b="0" i="1" smtClean="0">
                                  <a:latin typeface="Cambria Math" panose="02040503050406030204" pitchFamily="18" charset="0"/>
                                </a:rPr>
                              </m:ctrlPr>
                            </m:fPr>
                            <m:num>
                              <m:r>
                                <a:rPr lang="en-US" sz="2900" b="0" i="1" smtClean="0">
                                  <a:latin typeface="Cambria Math"/>
                                </a:rPr>
                                <m:t>𝐺𝑀</m:t>
                              </m:r>
                            </m:num>
                            <m:den>
                              <m:r>
                                <a:rPr lang="en-US" sz="2900" b="0" i="1" smtClean="0">
                                  <a:latin typeface="Cambria Math"/>
                                </a:rPr>
                                <m:t>𝑟</m:t>
                              </m:r>
                            </m:den>
                          </m:f>
                        </m:e>
                      </m:rad>
                    </m:oMath>
                  </m:oMathPara>
                </a14:m>
                <a:endParaRPr lang="en-US" sz="2900" dirty="0"/>
              </a:p>
              <a:p>
                <a:pPr lvl="1">
                  <a:defRPr/>
                </a:pPr>
                <a:r>
                  <a:rPr lang="en-US" i="1" dirty="0"/>
                  <a:t>r</a:t>
                </a:r>
                <a:r>
                  <a:rPr lang="en-US" dirty="0"/>
                  <a:t> is measured from the center of the earth</a:t>
                </a:r>
              </a:p>
            </p:txBody>
          </p:sp>
        </mc:Choice>
        <mc:Fallback xmlns="">
          <p:sp>
            <p:nvSpPr>
              <p:cNvPr id="6153" name="Rectangle 9"/>
              <p:cNvSpPr>
                <a:spLocks noGrp="1" noRot="1" noChangeAspect="1" noMove="1" noResize="1" noEditPoints="1" noAdjustHandles="1" noChangeArrowheads="1" noChangeShapeType="1" noTextEdit="1"/>
              </p:cNvSpPr>
              <p:nvPr>
                <p:ph idx="1"/>
              </p:nvPr>
            </p:nvSpPr>
            <p:spPr>
              <a:blipFill>
                <a:blip r:embed="rId3"/>
                <a:stretch>
                  <a:fillRect l="-733" t="-974" b="-2273"/>
                </a:stretch>
              </a:blipFill>
            </p:spPr>
            <p:txBody>
              <a:bodyPr/>
              <a:lstStyle/>
              <a:p>
                <a:r>
                  <a:rPr lang="en-US">
                    <a:noFill/>
                  </a:rPr>
                  <a:t> </a:t>
                </a:r>
              </a:p>
            </p:txBody>
          </p:sp>
        </mc:Fallback>
      </mc:AlternateContent>
    </p:spTree>
    <p:extLst>
      <p:ext uri="{BB962C8B-B14F-4D97-AF65-F5344CB8AC3E}">
        <p14:creationId xmlns:p14="http://schemas.microsoft.com/office/powerpoint/2010/main" val="503752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a:defRPr/>
            </a:pPr>
            <a:r>
              <a:rPr lang="en-US" dirty="0"/>
              <a:t>02-08 Satellites and Kepler’s Laws</a:t>
            </a:r>
          </a:p>
        </p:txBody>
      </p:sp>
      <mc:AlternateContent xmlns:mc="http://schemas.openxmlformats.org/markup-compatibility/2006" xmlns:a14="http://schemas.microsoft.com/office/drawing/2010/main">
        <mc:Choice Requires="a14">
          <p:sp>
            <p:nvSpPr>
              <p:cNvPr id="7171" name="Rectangle 3"/>
              <p:cNvSpPr>
                <a:spLocks noGrp="1" noRot="1" noChangeArrowheads="1"/>
              </p:cNvSpPr>
              <p:nvPr>
                <p:ph idx="1"/>
              </p:nvPr>
            </p:nvSpPr>
            <p:spPr/>
            <p:txBody>
              <a:bodyPr>
                <a:normAutofit/>
              </a:bodyPr>
              <a:lstStyle/>
              <a:p>
                <a:pPr marL="0" indent="0">
                  <a:buNone/>
                  <a:defRPr/>
                </a:pPr>
                <a14:m>
                  <m:oMathPara xmlns:m="http://schemas.openxmlformats.org/officeDocument/2006/math">
                    <m:oMathParaPr>
                      <m:jc m:val="centerGroup"/>
                    </m:oMathParaPr>
                    <m:oMath xmlns:m="http://schemas.openxmlformats.org/officeDocument/2006/math">
                      <m:r>
                        <a:rPr lang="en-US" i="1">
                          <a:latin typeface="Cambria Math"/>
                        </a:rPr>
                        <m:t>𝑣</m:t>
                      </m:r>
                      <m:r>
                        <a:rPr lang="en-US" i="1">
                          <a:latin typeface="Cambria Math"/>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a:rPr>
                                <m:t>𝐺𝑀</m:t>
                              </m:r>
                            </m:num>
                            <m:den>
                              <m:r>
                                <a:rPr lang="en-US" i="1">
                                  <a:latin typeface="Cambria Math"/>
                                </a:rPr>
                                <m:t>𝑟</m:t>
                              </m:r>
                            </m:den>
                          </m:f>
                        </m:e>
                      </m:rad>
                    </m:oMath>
                  </m:oMathPara>
                </a14:m>
                <a:endParaRPr lang="en-US" dirty="0"/>
              </a:p>
              <a:p>
                <a:pPr eaLnBrk="1" hangingPunct="1">
                  <a:defRPr/>
                </a:pPr>
                <a:r>
                  <a:rPr lang="en-US" dirty="0"/>
                  <a:t>Since 1/</a:t>
                </a:r>
                <a:r>
                  <a:rPr lang="en-US" i="1" dirty="0"/>
                  <a:t>r</a:t>
                </a:r>
              </a:p>
              <a:p>
                <a:pPr lvl="1" eaLnBrk="1" hangingPunct="1">
                  <a:defRPr/>
                </a:pPr>
                <a:r>
                  <a:rPr lang="en-US" dirty="0"/>
                  <a:t>As </a:t>
                </a:r>
                <a:r>
                  <a:rPr lang="en-US" i="1" dirty="0"/>
                  <a:t>r</a:t>
                </a:r>
                <a:r>
                  <a:rPr lang="en-US" dirty="0"/>
                  <a:t> decreases, </a:t>
                </a:r>
                <a:r>
                  <a:rPr lang="en-US" i="1" dirty="0"/>
                  <a:t>v</a:t>
                </a:r>
                <a:r>
                  <a:rPr lang="en-US" dirty="0"/>
                  <a:t> increases</a:t>
                </a:r>
              </a:p>
              <a:p>
                <a:pPr eaLnBrk="1" hangingPunct="1">
                  <a:defRPr/>
                </a:pPr>
                <a:r>
                  <a:rPr lang="en-US" dirty="0"/>
                  <a:t>Mass of the satellite is not in the equation, so speed of a massive satellite = the speed of a tiny satellite</a:t>
                </a:r>
              </a:p>
            </p:txBody>
          </p:sp>
        </mc:Choice>
        <mc:Fallback xmlns="">
          <p:sp>
            <p:nvSpPr>
              <p:cNvPr id="7171" name="Rectangle 3"/>
              <p:cNvSpPr>
                <a:spLocks noGrp="1" noRot="1" noChangeAspect="1" noMove="1" noResize="1" noEditPoints="1" noAdjustHandles="1" noChangeArrowheads="1" noChangeShapeType="1" noTextEdit="1"/>
              </p:cNvSpPr>
              <p:nvPr>
                <p:ph idx="1"/>
              </p:nvPr>
            </p:nvSpPr>
            <p:spPr>
              <a:blipFill>
                <a:blip r:embed="rId3"/>
                <a:stretch>
                  <a:fillRect l="-867"/>
                </a:stretch>
              </a:blipFill>
            </p:spPr>
            <p:txBody>
              <a:bodyPr/>
              <a:lstStyle/>
              <a:p>
                <a:r>
                  <a:rPr lang="en-US">
                    <a:noFill/>
                  </a:rPr>
                  <a:t> </a:t>
                </a:r>
              </a:p>
            </p:txBody>
          </p:sp>
        </mc:Fallback>
      </mc:AlternateContent>
    </p:spTree>
    <p:extLst>
      <p:ext uri="{BB962C8B-B14F-4D97-AF65-F5344CB8AC3E}">
        <p14:creationId xmlns:p14="http://schemas.microsoft.com/office/powerpoint/2010/main" val="36375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p:sp>
        <p:nvSpPr>
          <p:cNvPr id="3" name="Content Placeholder 2"/>
          <p:cNvSpPr>
            <a:spLocks noGrp="1"/>
          </p:cNvSpPr>
          <p:nvPr>
            <p:ph idx="1"/>
          </p:nvPr>
        </p:nvSpPr>
        <p:spPr/>
        <p:txBody>
          <a:bodyPr/>
          <a:lstStyle/>
          <a:p>
            <a:r>
              <a:rPr lang="en-US" dirty="0"/>
              <a:t>Calculate the speed of a satellite 500 km above the earth</a:t>
            </a:r>
            <a:r>
              <a:rPr lang="fr-FR" dirty="0"/>
              <a:t>’s surface.</a:t>
            </a:r>
            <a:endParaRPr lang="en-US" dirty="0"/>
          </a:p>
          <a:p>
            <a:endParaRPr lang="en-US" dirty="0"/>
          </a:p>
        </p:txBody>
      </p:sp>
    </p:spTree>
    <p:extLst>
      <p:ext uri="{BB962C8B-B14F-4D97-AF65-F5344CB8AC3E}">
        <p14:creationId xmlns:p14="http://schemas.microsoft.com/office/powerpoint/2010/main" val="28857688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 the mass of a black hole where the matter orbiting it at </a:t>
                </a:r>
                <a:r>
                  <a:rPr lang="en-US" i="1" dirty="0"/>
                  <a:t>r</a:t>
                </a:r>
                <a:r>
                  <a:rPr lang="en-US" dirty="0"/>
                  <a:t> = </a:t>
                </a:r>
                <a14:m>
                  <m:oMath xmlns:m="http://schemas.openxmlformats.org/officeDocument/2006/math">
                    <m:r>
                      <a:rPr lang="en-US" i="1">
                        <a:latin typeface="Cambria Math"/>
                      </a:rPr>
                      <m:t>2.0×</m:t>
                    </m:r>
                    <m:sSup>
                      <m:sSupPr>
                        <m:ctrlPr>
                          <a:rPr lang="en-US" i="1">
                            <a:latin typeface="Cambria Math" panose="02040503050406030204" pitchFamily="18" charset="0"/>
                          </a:rPr>
                        </m:ctrlPr>
                      </m:sSupPr>
                      <m:e>
                        <m:r>
                          <a:rPr lang="en-US" i="1">
                            <a:latin typeface="Cambria Math"/>
                          </a:rPr>
                          <m:t>10</m:t>
                        </m:r>
                      </m:e>
                      <m:sup>
                        <m:r>
                          <a:rPr lang="en-US" i="1">
                            <a:latin typeface="Cambria Math"/>
                          </a:rPr>
                          <m:t>20</m:t>
                        </m:r>
                      </m:sup>
                    </m:sSup>
                  </m:oMath>
                </a14:m>
                <a:r>
                  <a:rPr lang="en-US" dirty="0"/>
                  <a:t> m move at speed of 7,520,000 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67" t="-487"/>
                </a:stretch>
              </a:blipFill>
            </p:spPr>
            <p:txBody>
              <a:bodyPr/>
              <a:lstStyle/>
              <a:p>
                <a:r>
                  <a:rPr lang="en-US">
                    <a:noFill/>
                  </a:rPr>
                  <a:t> </a:t>
                </a:r>
              </a:p>
            </p:txBody>
          </p:sp>
        </mc:Fallback>
      </mc:AlternateContent>
    </p:spTree>
    <p:extLst>
      <p:ext uri="{BB962C8B-B14F-4D97-AF65-F5344CB8AC3E}">
        <p14:creationId xmlns:p14="http://schemas.microsoft.com/office/powerpoint/2010/main" val="31204548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defRPr/>
            </a:pPr>
            <a:r>
              <a:rPr lang="en-US" dirty="0"/>
              <a:t>02-08 Satellites and Kepler’s Laws</a:t>
            </a:r>
          </a:p>
        </p:txBody>
      </p:sp>
      <p:sp>
        <p:nvSpPr>
          <p:cNvPr id="25603" name="Rectangle 3"/>
          <p:cNvSpPr>
            <a:spLocks noGrp="1" noRot="1" noChangeArrowheads="1"/>
          </p:cNvSpPr>
          <p:nvPr>
            <p:ph sz="half" idx="1"/>
          </p:nvPr>
        </p:nvSpPr>
        <p:spPr/>
        <p:txBody>
          <a:bodyPr>
            <a:normAutofit fontScale="77500" lnSpcReduction="20000"/>
          </a:bodyPr>
          <a:lstStyle/>
          <a:p>
            <a:pPr eaLnBrk="1" hangingPunct="1">
              <a:defRPr/>
            </a:pPr>
            <a:r>
              <a:rPr lang="en-US" sz="2800" dirty="0"/>
              <a:t>Astronauts in the space shuttles and international space station seem to float</a:t>
            </a:r>
          </a:p>
          <a:p>
            <a:pPr eaLnBrk="1" hangingPunct="1">
              <a:defRPr/>
            </a:pPr>
            <a:endParaRPr lang="en-US" sz="2800" dirty="0"/>
          </a:p>
          <a:p>
            <a:pPr eaLnBrk="1" hangingPunct="1">
              <a:defRPr/>
            </a:pPr>
            <a:r>
              <a:rPr lang="en-US" sz="2800" dirty="0"/>
              <a:t>They appear weightless</a:t>
            </a:r>
          </a:p>
          <a:p>
            <a:pPr eaLnBrk="1" hangingPunct="1">
              <a:defRPr/>
            </a:pPr>
            <a:endParaRPr lang="en-US" sz="2800" dirty="0"/>
          </a:p>
          <a:p>
            <a:pPr eaLnBrk="1" hangingPunct="1">
              <a:defRPr/>
            </a:pPr>
            <a:r>
              <a:rPr lang="en-US" sz="2800" dirty="0"/>
              <a:t>They are really falling</a:t>
            </a:r>
          </a:p>
          <a:p>
            <a:pPr lvl="1">
              <a:defRPr/>
            </a:pPr>
            <a:r>
              <a:rPr lang="en-US" sz="2800" dirty="0"/>
              <a:t>Acceleration is about </a:t>
            </a:r>
            <a:r>
              <a:rPr lang="en-US" sz="2800" i="1" dirty="0"/>
              <a:t>g</a:t>
            </a:r>
            <a:r>
              <a:rPr lang="en-US" sz="2800" dirty="0"/>
              <a:t> towards earth</a:t>
            </a:r>
          </a:p>
        </p:txBody>
      </p:sp>
      <p:pic>
        <p:nvPicPr>
          <p:cNvPr id="43012" name="Picture 4" descr="astronaut%20in%20space%20poste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066" t="2042" r="1841" b="10166"/>
          <a:stretch/>
        </p:blipFill>
        <p:spPr>
          <a:xfrm>
            <a:off x="5638799" y="971549"/>
            <a:ext cx="2590801" cy="327660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610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p:sp>
        <p:nvSpPr>
          <p:cNvPr id="3" name="Content Placeholder 2"/>
          <p:cNvSpPr>
            <a:spLocks noGrp="1"/>
          </p:cNvSpPr>
          <p:nvPr>
            <p:ph sz="half" idx="1"/>
          </p:nvPr>
        </p:nvSpPr>
        <p:spPr/>
        <p:txBody>
          <a:bodyPr>
            <a:normAutofit fontScale="55000" lnSpcReduction="20000"/>
          </a:bodyPr>
          <a:lstStyle/>
          <a:p>
            <a:pPr marL="0" indent="228600">
              <a:buNone/>
            </a:pPr>
            <a:r>
              <a:rPr lang="en-US" dirty="0"/>
              <a:t>… they were finally able to close and </a:t>
            </a:r>
            <a:r>
              <a:rPr lang="en-US" dirty="0" err="1"/>
              <a:t>repressurize</a:t>
            </a:r>
            <a:r>
              <a:rPr lang="en-US" dirty="0"/>
              <a:t> the hatch. Several months later a new team of cosmonauts returned and found the hatch impossible to permanently repair. Instead they attached a set of clamps to secure it in place.</a:t>
            </a:r>
          </a:p>
          <a:p>
            <a:pPr marL="0" indent="228600">
              <a:buNone/>
            </a:pPr>
            <a:r>
              <a:rPr lang="en-US" dirty="0"/>
              <a:t>It is this set of clamps that </a:t>
            </a:r>
            <a:r>
              <a:rPr lang="en-US" dirty="0" err="1"/>
              <a:t>Linenger</a:t>
            </a:r>
            <a:r>
              <a:rPr lang="en-US" dirty="0"/>
              <a:t> and </a:t>
            </a:r>
            <a:r>
              <a:rPr lang="en-US" dirty="0" err="1"/>
              <a:t>Tsibliyev</a:t>
            </a:r>
            <a:r>
              <a:rPr lang="en-US" dirty="0"/>
              <a:t> are staring at uneasily seven years later. To his relief, the commander opens the hatch Without incident and crawls outside onto an adjoining ladder just after nine o’clock. </a:t>
            </a:r>
            <a:r>
              <a:rPr lang="en-US" dirty="0" err="1"/>
              <a:t>Linenger</a:t>
            </a:r>
            <a:r>
              <a:rPr lang="en-US" dirty="0"/>
              <a:t> begins to follow. Outside the Sun is rising. The Russians have planned the EVA at a sunrise so as to get the longest period of light. But because of that, </a:t>
            </a:r>
            <a:r>
              <a:rPr lang="en-US" dirty="0" err="1"/>
              <a:t>Linenger’s</a:t>
            </a:r>
            <a:r>
              <a:rPr lang="en-US" dirty="0"/>
              <a:t> first view of space is straight into the blazing Sun. “The first view I got was just blinding rays coming at me,” </a:t>
            </a:r>
            <a:r>
              <a:rPr lang="en-US" dirty="0" err="1"/>
              <a:t>Linenger</a:t>
            </a:r>
            <a:r>
              <a:rPr lang="en-US" dirty="0"/>
              <a:t> told his </a:t>
            </a:r>
            <a:r>
              <a:rPr lang="en-US" dirty="0" err="1"/>
              <a:t>postflight</a:t>
            </a:r>
            <a:r>
              <a:rPr lang="en-US" dirty="0"/>
              <a:t> debriefing session. “Even with my gold visor down, it was just blinding. [I] was basically unable to see for the first three or four minutes going out the hatch.”</a:t>
            </a:r>
          </a:p>
          <a:p>
            <a:pPr marL="0" indent="228600">
              <a:buNone/>
            </a:pP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34204" y="1612222"/>
            <a:ext cx="3366655" cy="2298469"/>
          </a:xfrm>
        </p:spPr>
      </p:pic>
    </p:spTree>
    <p:extLst>
      <p:ext uri="{BB962C8B-B14F-4D97-AF65-F5344CB8AC3E}">
        <p14:creationId xmlns:p14="http://schemas.microsoft.com/office/powerpoint/2010/main" val="13547518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p:sp>
        <p:nvSpPr>
          <p:cNvPr id="3" name="Content Placeholder 2"/>
          <p:cNvSpPr>
            <a:spLocks noGrp="1"/>
          </p:cNvSpPr>
          <p:nvPr>
            <p:ph sz="half" idx="1"/>
          </p:nvPr>
        </p:nvSpPr>
        <p:spPr/>
        <p:txBody>
          <a:bodyPr>
            <a:normAutofit fontScale="62500" lnSpcReduction="20000"/>
          </a:bodyPr>
          <a:lstStyle/>
          <a:p>
            <a:pPr marL="0" indent="228600">
              <a:buNone/>
            </a:pPr>
            <a:r>
              <a:rPr lang="en-US" dirty="0"/>
              <a:t>The situation only gets worse once his eyes clear. Exiting the airlock, </a:t>
            </a:r>
            <a:r>
              <a:rPr lang="en-US" dirty="0" err="1"/>
              <a:t>Linenger</a:t>
            </a:r>
            <a:r>
              <a:rPr lang="en-US" dirty="0"/>
              <a:t> climbs out onto a horizontal ladder that stretches out along the side of the module into the darkness. Glancing about, trying in vain to get his bearings, he is suddenly hit by an overwhelming sense that he is falling, as if from a cliff. Clamping his tethers onto the handrail, he fights back a wave of panic and tightens his grip on the ladder. But he still can’t shake the feeling that he is plummeting through space at eighteen thousand miles an hour. His mind races.</a:t>
            </a:r>
          </a:p>
          <a:p>
            <a:pPr marL="0" indent="228600">
              <a:buNone/>
            </a:pPr>
            <a:r>
              <a:rPr lang="en-US" i="1" dirty="0"/>
              <a:t>You’re okay. You’re okay. You’re not going to fall. The bottom is way far away.</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36282" y="1649629"/>
            <a:ext cx="3362498" cy="2223655"/>
          </a:xfrm>
        </p:spPr>
      </p:pic>
    </p:spTree>
    <p:extLst>
      <p:ext uri="{BB962C8B-B14F-4D97-AF65-F5344CB8AC3E}">
        <p14:creationId xmlns:p14="http://schemas.microsoft.com/office/powerpoint/2010/main" val="27664812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02-08 Satellites and Kepler’s Laws</a:t>
            </a:r>
          </a:p>
        </p:txBody>
      </p:sp>
      <p:sp>
        <p:nvSpPr>
          <p:cNvPr id="3" name="Content Placeholder 2"/>
          <p:cNvSpPr>
            <a:spLocks noGrp="1"/>
          </p:cNvSpPr>
          <p:nvPr>
            <p:ph sz="half" idx="1"/>
          </p:nvPr>
        </p:nvSpPr>
        <p:spPr/>
        <p:txBody>
          <a:bodyPr>
            <a:normAutofit fontScale="70000" lnSpcReduction="20000"/>
          </a:bodyPr>
          <a:lstStyle/>
          <a:p>
            <a:pPr marL="0" indent="228600">
              <a:buNone/>
            </a:pPr>
            <a:r>
              <a:rPr lang="en-US" dirty="0"/>
              <a:t>And now a second, even more intense feeling washes over him: He’s not just plunging off a cliff. The entire cliff is crumbling away. “It wasn’t just me falling, but everything was falling, which gave [me] even a more unsettling feeling,” </a:t>
            </a:r>
            <a:r>
              <a:rPr lang="en-US" dirty="0" err="1"/>
              <a:t>Linenger</a:t>
            </a:r>
            <a:r>
              <a:rPr lang="en-US" dirty="0"/>
              <a:t> told his </a:t>
            </a:r>
            <a:r>
              <a:rPr lang="en-US" dirty="0" err="1"/>
              <a:t>debriefers</a:t>
            </a:r>
            <a:r>
              <a:rPr lang="en-US" dirty="0"/>
              <a:t>. “So, it was like you had to overcome forty years or whatever of life experiences that [you] don’t let go when everything falls. It was a very strong, almost overwhelming sensation that you just had to control. And I was able to control it, and I was glad I was able to control it. But I could see where it could have put me over the edge.”</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41528" y="1472984"/>
            <a:ext cx="2552007" cy="2576945"/>
          </a:xfrm>
        </p:spPr>
      </p:pic>
    </p:spTree>
    <p:extLst>
      <p:ext uri="{BB962C8B-B14F-4D97-AF65-F5344CB8AC3E}">
        <p14:creationId xmlns:p14="http://schemas.microsoft.com/office/powerpoint/2010/main" val="324617516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36399</TotalTime>
  <Words>6930</Words>
  <Application>Microsoft Office PowerPoint</Application>
  <PresentationFormat>On-screen Show (16:9)</PresentationFormat>
  <Paragraphs>881</Paragraphs>
  <Slides>106</Slides>
  <Notes>86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106</vt:i4>
      </vt:variant>
    </vt:vector>
  </HeadingPairs>
  <TitlesOfParts>
    <vt:vector size="116" baseType="lpstr">
      <vt:lpstr>Arial</vt:lpstr>
      <vt:lpstr>Calibri</vt:lpstr>
      <vt:lpstr>Cambria</vt:lpstr>
      <vt:lpstr>Cambria Math</vt:lpstr>
      <vt:lpstr>Comic Sans MS</vt:lpstr>
      <vt:lpstr>Symbol</vt:lpstr>
      <vt:lpstr>Times New Roman</vt:lpstr>
      <vt:lpstr>Wingdings</vt:lpstr>
      <vt:lpstr>Wingdings 2</vt:lpstr>
      <vt:lpstr>Gallery</vt:lpstr>
      <vt:lpstr>Forces and Uniform Circular Motion</vt:lpstr>
      <vt:lpstr>PowerPoint Presentation</vt:lpstr>
      <vt:lpstr>02-01 Newton’s Laws of Motion</vt:lpstr>
      <vt:lpstr>02-01 Newton’s Laws of Motion</vt:lpstr>
      <vt:lpstr>02-01 Newton’s Laws of Motion</vt:lpstr>
      <vt:lpstr>02-01 Newton’s Laws of Motion</vt:lpstr>
      <vt:lpstr>02-01 Newton’s Laws of Motion</vt:lpstr>
      <vt:lpstr>02-01 Newton’s Laws of Motion</vt:lpstr>
      <vt:lpstr>02-01 Newton’s Laws of Motion</vt:lpstr>
      <vt:lpstr>02-01 Newton’s Laws of Motion</vt:lpstr>
      <vt:lpstr>02-01 Newton’s Laws of Motion</vt:lpstr>
      <vt:lpstr>02-01 Newton’s Laws of Motion</vt:lpstr>
      <vt:lpstr>02-01 Newton’s Laws of Motion</vt:lpstr>
      <vt:lpstr>02-01 Newton’s Laws of Motion</vt:lpstr>
      <vt:lpstr>02-02 Weight and Gravity</vt:lpstr>
      <vt:lpstr>02-02 Weight and Gravity</vt:lpstr>
      <vt:lpstr>02-02 Weight and Gravity</vt:lpstr>
      <vt:lpstr>02-02 Weight and Gravity</vt:lpstr>
      <vt:lpstr>02-02 Weight and Gravity</vt:lpstr>
      <vt:lpstr>02-02 Weight and Gravity</vt:lpstr>
      <vt:lpstr>02-02 Weight and Gravity</vt:lpstr>
      <vt:lpstr>02-02 Weight and Gravity</vt:lpstr>
      <vt:lpstr>02-02 Weight and Gravity</vt:lpstr>
      <vt:lpstr>02-02 Weight and Gravity</vt:lpstr>
      <vt:lpstr>02-02 Weight and Gravity</vt:lpstr>
      <vt:lpstr>02-02 Weight and Gravity</vt:lpstr>
      <vt:lpstr>02-02 Weight and Gravity</vt:lpstr>
      <vt:lpstr>02-02 Weight and Gravity</vt:lpstr>
      <vt:lpstr>02-02 Weight and Gravity</vt:lpstr>
      <vt:lpstr>02-02 Weight and Gravity</vt:lpstr>
      <vt:lpstr>02-03 Friction</vt:lpstr>
      <vt:lpstr>02-03 Friction</vt:lpstr>
      <vt:lpstr>02-03 Friction</vt:lpstr>
      <vt:lpstr>02-03 Friction</vt:lpstr>
      <vt:lpstr>02-03 Friction</vt:lpstr>
      <vt:lpstr>02-03 Friction</vt:lpstr>
      <vt:lpstr>02-03 Friction</vt:lpstr>
      <vt:lpstr>02-03 Friction</vt:lpstr>
      <vt:lpstr>02-03 Friction</vt:lpstr>
      <vt:lpstr>02-03 Friction</vt:lpstr>
      <vt:lpstr>02-04 Tension, Hooke's Law, Drag, and Equilibrium</vt:lpstr>
      <vt:lpstr>02-04 Tension, Hooke's Law, Drag, and Equilibrium</vt:lpstr>
      <vt:lpstr>02-04 Tension, Hooke's Law, Drag, and Equilibrium</vt:lpstr>
      <vt:lpstr>02-04 Tension, Hooke's Law, Drag, and Equilibrium</vt:lpstr>
      <vt:lpstr>02-04 Tension, Hooke's Law, Drag, and Equilibrium</vt:lpstr>
      <vt:lpstr>02-04 Tension, Hooke's Law, Drag, and Equilibrium</vt:lpstr>
      <vt:lpstr>02-04 Tension, Hooke's Law, Drag, and Equilibrium</vt:lpstr>
      <vt:lpstr>02-04 Tension, Hooke's Law, Drag, and Equilibrium</vt:lpstr>
      <vt:lpstr>02-04 Tension, Hooke's Law, Drag, and Equilibrium</vt:lpstr>
      <vt:lpstr>02-04 Tension, Hooke's Law, Drag, and Equilibrium</vt:lpstr>
      <vt:lpstr>02-04 Tension, Hooke's Law, Drag, and Equilibrium</vt:lpstr>
      <vt:lpstr>02-04 Tension, Hooke's Law, Drag, and Equilibrium</vt:lpstr>
      <vt:lpstr>02-05 Nonequilibrium and Fundamental Forces</vt:lpstr>
      <vt:lpstr>02-05 Nonequilibrium and Fundamental Forces</vt:lpstr>
      <vt:lpstr>02-05 Nonequilibrium and Fundamental Forces</vt:lpstr>
      <vt:lpstr>02-05 Nonequilibrium and Fundamental Forces</vt:lpstr>
      <vt:lpstr>02-05 Nonequilibrium and Fundamental Forces</vt:lpstr>
      <vt:lpstr>02-05 Nonequilibrium and Fundamental Forces</vt:lpstr>
      <vt:lpstr>02-05 Nonequilibrium and Fundamental Forces</vt:lpstr>
      <vt:lpstr>02-05 Nonequilibrium and Fundamental Forces</vt:lpstr>
      <vt:lpstr>02-06 Angular Velocity and Centripetal Acceleration</vt:lpstr>
      <vt:lpstr>02-06 Angular Velocity and Centripetal Acceleration</vt:lpstr>
      <vt:lpstr>02-06 Angular Velocity and Centripetal Acceleration</vt:lpstr>
      <vt:lpstr>02-06 Angular Velocity and Centripetal Acceleration</vt:lpstr>
      <vt:lpstr>02-06 Angular Velocity and Centripetal Acceleration</vt:lpstr>
      <vt:lpstr>02-06 Angular Velocity and Centripetal Acceleration</vt:lpstr>
      <vt:lpstr>02-06 Angular Velocity and Centripetal Acceleration</vt:lpstr>
      <vt:lpstr>02-06 Angular Velocity and Centripetal Acceleration</vt:lpstr>
      <vt:lpstr>02-06 Angular Velocity and Centripetal Acceleration</vt:lpstr>
      <vt:lpstr>02-06 Angular Velocity and Centripetal Acceleration</vt:lpstr>
      <vt:lpstr>02-06 Angular Velocity and Centripetal Acceleration</vt:lpstr>
      <vt:lpstr>02-06 Angular Velocity and Centripetal Acceleration</vt:lpstr>
      <vt:lpstr>02-06 Angular Velocity and Centripetal Acceleration</vt:lpstr>
      <vt:lpstr>02-06 Angular Velocity and Centripetal Acceleration</vt:lpstr>
      <vt:lpstr>02-07 Centripetal Force and Banked Curves</vt:lpstr>
      <vt:lpstr>02-07 Centripetal Force and Banked Curves</vt:lpstr>
      <vt:lpstr>02-07 Centripetal Force and Banked Curves</vt:lpstr>
      <vt:lpstr>02-07 Centripetal Force and Banked Curves</vt:lpstr>
      <vt:lpstr>02-07 Centripetal Force and Banked Curves</vt:lpstr>
      <vt:lpstr>02-07 Centripetal Force and Banked Curves</vt:lpstr>
      <vt:lpstr>02-07 Centripetal Force and Banked Curves</vt:lpstr>
      <vt:lpstr>02-07 Centripetal Force and Banked Curves</vt:lpstr>
      <vt:lpstr>02-07 Centripetal Force and Banked Curves</vt:lpstr>
      <vt:lpstr>02-07 Centripetal Force and Banked Curves</vt:lpstr>
      <vt:lpstr>02-07 Centripetal Force and Banked Curves</vt:lpstr>
      <vt:lpstr>02-07 Centripetal Force and Banked Curves</vt:lpstr>
      <vt:lpstr>02-07 Centripetal Force and Banked Curves</vt:lpstr>
      <vt:lpstr>02-07 Centripetal Force and Banked Curves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lpstr>02-08 Satellites and Kepler’s Laws</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 and Uniform Circular Motion</dc:title>
  <dc:creator>Richard Wright</dc:creator>
  <cp:lastModifiedBy>Richard Wright</cp:lastModifiedBy>
  <cp:revision>177</cp:revision>
  <dcterms:created xsi:type="dcterms:W3CDTF">2013-04-02T16:10:47Z</dcterms:created>
  <dcterms:modified xsi:type="dcterms:W3CDTF">2022-10-04T19:20:30Z</dcterms:modified>
</cp:coreProperties>
</file>